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4"/>
  </p:notesMasterIdLst>
  <p:sldIdLst>
    <p:sldId id="296" r:id="rId5"/>
    <p:sldId id="304" r:id="rId6"/>
    <p:sldId id="295" r:id="rId7"/>
    <p:sldId id="315" r:id="rId8"/>
    <p:sldId id="326" r:id="rId9"/>
    <p:sldId id="327" r:id="rId10"/>
    <p:sldId id="328" r:id="rId11"/>
    <p:sldId id="298" r:id="rId12"/>
    <p:sldId id="319" r:id="rId13"/>
    <p:sldId id="303" r:id="rId14"/>
    <p:sldId id="325" r:id="rId15"/>
    <p:sldId id="348" r:id="rId16"/>
    <p:sldId id="320" r:id="rId17"/>
    <p:sldId id="329" r:id="rId18"/>
    <p:sldId id="334" r:id="rId19"/>
    <p:sldId id="337" r:id="rId20"/>
    <p:sldId id="336" r:id="rId21"/>
    <p:sldId id="349" r:id="rId22"/>
    <p:sldId id="322" r:id="rId23"/>
    <p:sldId id="335" r:id="rId24"/>
    <p:sldId id="300" r:id="rId25"/>
    <p:sldId id="314" r:id="rId26"/>
    <p:sldId id="350" r:id="rId27"/>
    <p:sldId id="360" r:id="rId28"/>
    <p:sldId id="341" r:id="rId29"/>
    <p:sldId id="342" r:id="rId30"/>
    <p:sldId id="338" r:id="rId31"/>
    <p:sldId id="344" r:id="rId32"/>
    <p:sldId id="353" r:id="rId33"/>
    <p:sldId id="323" r:id="rId34"/>
    <p:sldId id="308" r:id="rId35"/>
    <p:sldId id="351" r:id="rId36"/>
    <p:sldId id="339" r:id="rId37"/>
    <p:sldId id="343" r:id="rId38"/>
    <p:sldId id="340" r:id="rId39"/>
    <p:sldId id="358" r:id="rId40"/>
    <p:sldId id="299" r:id="rId41"/>
    <p:sldId id="359" r:id="rId42"/>
    <p:sldId id="354" r:id="rId43"/>
    <p:sldId id="266" r:id="rId44"/>
    <p:sldId id="310" r:id="rId45"/>
    <p:sldId id="297" r:id="rId46"/>
    <p:sldId id="317" r:id="rId47"/>
    <p:sldId id="313" r:id="rId48"/>
    <p:sldId id="311" r:id="rId49"/>
    <p:sldId id="318" r:id="rId50"/>
    <p:sldId id="330" r:id="rId51"/>
    <p:sldId id="357" r:id="rId52"/>
    <p:sldId id="355" r:id="rId5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7420"/>
    <a:srgbClr val="7ECBB6"/>
    <a:srgbClr val="F47920"/>
    <a:srgbClr val="E86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4"/>
    <p:restoredTop sz="69101"/>
  </p:normalViewPr>
  <p:slideViewPr>
    <p:cSldViewPr snapToGrid="0" snapToObjects="1">
      <p:cViewPr varScale="1">
        <p:scale>
          <a:sx n="111" d="100"/>
          <a:sy n="111" d="100"/>
        </p:scale>
        <p:origin x="1416" y="192"/>
      </p:cViewPr>
      <p:guideLst>
        <p:guide orient="horz" pos="305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AD634-B286-CF4C-B608-BAEDD7C846A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B6ED8-9D91-5E4C-8236-27D5494A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informatics.babraham.ac.uk/projects/trim_galore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utadapt.readthedocs.org/en/stable/installation.html" TargetMode="External"/><Relationship Id="rId4" Type="http://schemas.openxmlformats.org/officeDocument/2006/relationships/hyperlink" Target="http://www.bioinformatics.babraham.ac.uk/projects/fastqc/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24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8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60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7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Trim_galore</a:t>
            </a:r>
            <a:r>
              <a:rPr lang="en-GB" dirty="0"/>
              <a:t>:</a:t>
            </a:r>
            <a:r>
              <a:rPr lang="en-US" dirty="0"/>
              <a:t>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cutadapter</a:t>
            </a:r>
            <a:endParaRPr lang="en-GB" dirty="0">
              <a:sym typeface="Wingdings" pitchFamily="2" charset="2"/>
            </a:endParaRPr>
          </a:p>
          <a:p>
            <a:r>
              <a:rPr lang="en-US" dirty="0"/>
              <a:t>Trim Galore version: 0.4.3</a:t>
            </a:r>
          </a:p>
          <a:p>
            <a:r>
              <a:rPr lang="en-US" dirty="0" err="1"/>
              <a:t>Cutadapt</a:t>
            </a:r>
            <a:r>
              <a:rPr lang="en-US" dirty="0"/>
              <a:t> version: 1.9.1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45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78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6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03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20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53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9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35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05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49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check </a:t>
            </a:r>
            <a:r>
              <a:rPr lang="en-GB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97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Yeast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efficiency </a:t>
            </a:r>
            <a:r>
              <a:rPr lang="en-GB" altLang="zh-CN" dirty="0"/>
              <a:t>:75</a:t>
            </a:r>
            <a:r>
              <a:rPr lang="en-US" altLang="zh-CN" dirty="0"/>
              <a:t> </a:t>
            </a:r>
            <a:r>
              <a:rPr lang="en-GB" altLang="zh-CN" dirty="0"/>
              <a:t>%</a:t>
            </a:r>
            <a:endParaRPr lang="en-US" altLang="zh-CN" dirty="0"/>
          </a:p>
          <a:p>
            <a:r>
              <a:rPr lang="en-US" altLang="zh-CN" dirty="0"/>
              <a:t>Grape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larger, so </a:t>
            </a:r>
            <a:r>
              <a:rPr lang="en-GB" altLang="zh-CN" dirty="0"/>
              <a:t>….</a:t>
            </a:r>
          </a:p>
          <a:p>
            <a:r>
              <a:rPr lang="en-GB" altLang="zh-CN" dirty="0"/>
              <a:t>Maize genome = 4 X </a:t>
            </a:r>
            <a:r>
              <a:rPr lang="en-US" altLang="zh-CN" dirty="0"/>
              <a:t>Grape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76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45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20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30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plots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individual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60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5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r>
              <a:rPr lang="en-US" dirty="0"/>
              <a:t> version: </a:t>
            </a:r>
            <a:r>
              <a:rPr lang="en-US" dirty="0" err="1"/>
              <a:t>FastQC</a:t>
            </a:r>
            <a:r>
              <a:rPr lang="en-US" dirty="0"/>
              <a:t> v0.11.4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04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80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12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66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94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1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29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1. `Quality control before trimming: </a:t>
            </a:r>
          </a:p>
          <a:p>
            <a:r>
              <a:rPr lang="en-GB" dirty="0">
                <a:effectLst/>
              </a:rPr>
              <a:t>/home/u1574607/miniconda3/bin/</a:t>
            </a:r>
            <a:r>
              <a:rPr lang="en-GB" dirty="0" err="1">
                <a:effectLst/>
              </a:rPr>
              <a:t>fastqc</a:t>
            </a:r>
            <a:r>
              <a:rPr lang="en-GB" dirty="0">
                <a:effectLst/>
              </a:rPr>
              <a:t> cabsau_R1.fastq -o /</a:t>
            </a:r>
            <a:r>
              <a:rPr lang="en-GB" dirty="0" err="1">
                <a:effectLst/>
              </a:rPr>
              <a:t>mnt</a:t>
            </a:r>
            <a:r>
              <a:rPr lang="en-GB" dirty="0">
                <a:effectLst/>
              </a:rPr>
              <a:t>/data/</a:t>
            </a:r>
            <a:r>
              <a:rPr lang="en-GB" dirty="0" err="1">
                <a:effectLst/>
              </a:rPr>
              <a:t>shuya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WGBS_modern</a:t>
            </a:r>
            <a:r>
              <a:rPr lang="en-GB" dirty="0">
                <a:effectLst/>
              </a:rPr>
              <a:t>/1_quality_control/</a:t>
            </a:r>
          </a:p>
          <a:p>
            <a:r>
              <a:rPr lang="en-GB" dirty="0">
                <a:effectLst/>
              </a:rPr>
              <a:t>2. Remove adapters and trim low-quality </a:t>
            </a:r>
            <a:r>
              <a:rPr lang="en-GB" dirty="0" err="1">
                <a:effectLst/>
              </a:rPr>
              <a:t>basepair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usr</a:t>
            </a:r>
            <a:r>
              <a:rPr lang="en-GB" dirty="0">
                <a:effectLst/>
              </a:rPr>
              <a:t>/bin/</a:t>
            </a:r>
            <a:r>
              <a:rPr lang="en-GB" dirty="0" err="1">
                <a:effectLst/>
              </a:rPr>
              <a:t>trim_galore</a:t>
            </a:r>
            <a:r>
              <a:rPr lang="en-GB" dirty="0">
                <a:effectLst/>
              </a:rPr>
              <a:t> --length 75 --paired cabsau_R1.fastq cabsau_R2.fastq -o /</a:t>
            </a:r>
            <a:r>
              <a:rPr lang="en-GB" dirty="0" err="1">
                <a:effectLst/>
              </a:rPr>
              <a:t>mnt</a:t>
            </a:r>
            <a:r>
              <a:rPr lang="en-GB" dirty="0">
                <a:effectLst/>
              </a:rPr>
              <a:t>/data/</a:t>
            </a:r>
            <a:r>
              <a:rPr lang="en-GB" dirty="0" err="1">
                <a:effectLst/>
              </a:rPr>
              <a:t>shuya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WGBS_modern</a:t>
            </a:r>
            <a:r>
              <a:rPr lang="en-GB" dirty="0">
                <a:effectLst/>
              </a:rPr>
              <a:t>/2_cutadapt/</a:t>
            </a:r>
          </a:p>
          <a:p>
            <a:r>
              <a:rPr lang="en-GB" dirty="0">
                <a:effectLst/>
              </a:rPr>
              <a:t>remove adapters</a:t>
            </a:r>
          </a:p>
          <a:p>
            <a:r>
              <a:rPr lang="en-GB" dirty="0">
                <a:effectLst/>
              </a:rPr>
              <a:t>trim </a:t>
            </a:r>
            <a:r>
              <a:rPr lang="en-GB" dirty="0" err="1">
                <a:effectLst/>
              </a:rPr>
              <a:t>basepairs</a:t>
            </a:r>
            <a:r>
              <a:rPr lang="en-GB" dirty="0">
                <a:effectLst/>
              </a:rPr>
              <a:t> which quality score is under 25</a:t>
            </a:r>
          </a:p>
          <a:p>
            <a:r>
              <a:rPr lang="en-GB" dirty="0">
                <a:effectLst/>
              </a:rPr>
              <a:t>remove read which length is under 75bp</a:t>
            </a:r>
          </a:p>
          <a:p>
            <a:r>
              <a:rPr lang="en-GB" dirty="0">
                <a:effectLst/>
              </a:rPr>
              <a:t>3. Quality control after trimming:</a:t>
            </a:r>
          </a:p>
          <a:p>
            <a:r>
              <a:rPr lang="en-GB" dirty="0">
                <a:effectLst/>
              </a:rPr>
              <a:t>/home/u1574607/miniconda3/bin/</a:t>
            </a:r>
            <a:r>
              <a:rPr lang="en-GB" dirty="0" err="1">
                <a:effectLst/>
              </a:rPr>
              <a:t>fastqc</a:t>
            </a:r>
            <a:r>
              <a:rPr lang="en-GB" dirty="0">
                <a:effectLst/>
              </a:rPr>
              <a:t> cabsau_R1_val_1.fq cabsau_R2_val_2.fq -o /</a:t>
            </a:r>
            <a:r>
              <a:rPr lang="en-GB" dirty="0" err="1">
                <a:effectLst/>
              </a:rPr>
              <a:t>mnt</a:t>
            </a:r>
            <a:r>
              <a:rPr lang="en-GB" dirty="0">
                <a:effectLst/>
              </a:rPr>
              <a:t>/data/</a:t>
            </a:r>
            <a:r>
              <a:rPr lang="en-GB" dirty="0" err="1">
                <a:effectLst/>
              </a:rPr>
              <a:t>shuya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WGBS_modern</a:t>
            </a:r>
            <a:r>
              <a:rPr lang="en-GB" dirty="0">
                <a:effectLst/>
              </a:rPr>
              <a:t>/3_qc_trimed/</a:t>
            </a:r>
          </a:p>
          <a:p>
            <a:r>
              <a:rPr lang="en-GB" dirty="0">
                <a:effectLst/>
              </a:rPr>
              <a:t>4. Alignment</a:t>
            </a:r>
          </a:p>
          <a:p>
            <a:r>
              <a:rPr lang="en-GB" dirty="0">
                <a:effectLst/>
              </a:rPr>
              <a:t>genome preparation</a:t>
            </a:r>
          </a:p>
          <a:p>
            <a:r>
              <a:rPr lang="en-GB" dirty="0">
                <a:effectLst/>
              </a:rPr>
              <a:t>/home/u1995087/miniconda3/bin/Bismark-0.22.3/</a:t>
            </a:r>
            <a:r>
              <a:rPr lang="en-GB" dirty="0" err="1">
                <a:effectLst/>
              </a:rPr>
              <a:t>bismark_genome_preparation</a:t>
            </a:r>
            <a:r>
              <a:rPr lang="en-GB" dirty="0">
                <a:effectLst/>
              </a:rPr>
              <a:t> /</a:t>
            </a:r>
            <a:r>
              <a:rPr lang="en-GB" dirty="0" err="1">
                <a:effectLst/>
              </a:rPr>
              <a:t>mnt</a:t>
            </a:r>
            <a:r>
              <a:rPr lang="en-GB" dirty="0">
                <a:effectLst/>
              </a:rPr>
              <a:t>/data/</a:t>
            </a:r>
            <a:r>
              <a:rPr lang="en-GB" dirty="0" err="1">
                <a:effectLst/>
              </a:rPr>
              <a:t>shuya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WGBS_modern</a:t>
            </a:r>
            <a:r>
              <a:rPr lang="en-GB" dirty="0">
                <a:effectLst/>
              </a:rPr>
              <a:t>/ref/</a:t>
            </a:r>
          </a:p>
          <a:p>
            <a:r>
              <a:rPr lang="en-GB" dirty="0">
                <a:effectLst/>
              </a:rPr>
              <a:t>alignment </a:t>
            </a:r>
          </a:p>
          <a:p>
            <a:r>
              <a:rPr lang="en-GB" dirty="0">
                <a:effectLst/>
              </a:rPr>
              <a:t>/home/u1995087/miniconda3/bin/Bismark-0.22.3/</a:t>
            </a:r>
            <a:r>
              <a:rPr lang="en-GB" dirty="0" err="1">
                <a:effectLst/>
              </a:rPr>
              <a:t>bismark</a:t>
            </a:r>
            <a:r>
              <a:rPr lang="en-GB" dirty="0">
                <a:effectLst/>
              </a:rPr>
              <a:t> /</a:t>
            </a:r>
            <a:r>
              <a:rPr lang="en-GB" dirty="0" err="1">
                <a:effectLst/>
              </a:rPr>
              <a:t>mnt</a:t>
            </a:r>
            <a:r>
              <a:rPr lang="en-GB" dirty="0">
                <a:effectLst/>
              </a:rPr>
              <a:t>/data/</a:t>
            </a:r>
            <a:r>
              <a:rPr lang="en-GB" dirty="0" err="1">
                <a:effectLst/>
              </a:rPr>
              <a:t>shuya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WGBS_modern</a:t>
            </a:r>
            <a:r>
              <a:rPr lang="en-GB" dirty="0">
                <a:effectLst/>
              </a:rPr>
              <a:t>/ref/ -1 cabsau_R1_val_1.fq -2 cabsau_R2_val_2.fq -o /</a:t>
            </a:r>
            <a:r>
              <a:rPr lang="en-GB" dirty="0" err="1">
                <a:effectLst/>
              </a:rPr>
              <a:t>mnt</a:t>
            </a:r>
            <a:r>
              <a:rPr lang="en-GB" dirty="0">
                <a:effectLst/>
              </a:rPr>
              <a:t>/data/</a:t>
            </a:r>
            <a:r>
              <a:rPr lang="en-GB" dirty="0" err="1">
                <a:effectLst/>
              </a:rPr>
              <a:t>shuya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WGBS_modern</a:t>
            </a:r>
            <a:r>
              <a:rPr lang="en-GB" dirty="0">
                <a:effectLst/>
              </a:rPr>
              <a:t>/4_aln/</a:t>
            </a:r>
          </a:p>
          <a:p>
            <a:r>
              <a:rPr lang="en-GB" dirty="0">
                <a:effectLst/>
              </a:rPr>
              <a:t>5. Remove PCR duplication</a:t>
            </a:r>
          </a:p>
          <a:p>
            <a:r>
              <a:rPr lang="en-GB" dirty="0">
                <a:effectLst/>
              </a:rPr>
              <a:t>/home/u1995087/miniconda3/</a:t>
            </a:r>
            <a:r>
              <a:rPr lang="en-GB" dirty="0" err="1">
                <a:effectLst/>
              </a:rPr>
              <a:t>envs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wgbs_tools</a:t>
            </a:r>
            <a:r>
              <a:rPr lang="en-GB" dirty="0">
                <a:effectLst/>
              </a:rPr>
              <a:t>/bin/</a:t>
            </a:r>
            <a:r>
              <a:rPr lang="en-GB" dirty="0" err="1">
                <a:effectLst/>
              </a:rPr>
              <a:t>deduplicate_bismark</a:t>
            </a:r>
            <a:r>
              <a:rPr lang="en-GB" dirty="0">
                <a:effectLst/>
              </a:rPr>
              <a:t> --bam cabsau_R1_val_1_bismark_bt2_pe.bam </a:t>
            </a:r>
          </a:p>
          <a:p>
            <a:r>
              <a:rPr lang="en-GB" dirty="0">
                <a:effectLst/>
              </a:rPr>
              <a:t>6. Methylation calling</a:t>
            </a:r>
          </a:p>
          <a:p>
            <a:r>
              <a:rPr lang="en-GB" dirty="0">
                <a:effectLst/>
              </a:rPr>
              <a:t>/home/u1995087/miniconda3/</a:t>
            </a:r>
            <a:r>
              <a:rPr lang="en-GB" dirty="0" err="1">
                <a:effectLst/>
              </a:rPr>
              <a:t>envs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wgbs_tools</a:t>
            </a:r>
            <a:r>
              <a:rPr lang="en-GB" dirty="0">
                <a:effectLst/>
              </a:rPr>
              <a:t>/bin/</a:t>
            </a:r>
            <a:r>
              <a:rPr lang="en-GB" dirty="0" err="1">
                <a:effectLst/>
              </a:rPr>
              <a:t>bismark_methylation_extractor</a:t>
            </a:r>
            <a:r>
              <a:rPr lang="en-GB" dirty="0">
                <a:effectLst/>
              </a:rPr>
              <a:t> --multicore 8 -p --</a:t>
            </a:r>
            <a:r>
              <a:rPr lang="en-GB" dirty="0" err="1">
                <a:effectLst/>
              </a:rPr>
              <a:t>no_overlap</a:t>
            </a:r>
            <a:r>
              <a:rPr lang="en-GB" dirty="0">
                <a:effectLst/>
              </a:rPr>
              <a:t> --report --</a:t>
            </a:r>
            <a:r>
              <a:rPr lang="en-GB" dirty="0" err="1">
                <a:effectLst/>
              </a:rPr>
              <a:t>cytosine_report</a:t>
            </a:r>
            <a:r>
              <a:rPr lang="en-GB" dirty="0">
                <a:effectLst/>
              </a:rPr>
              <a:t> --</a:t>
            </a:r>
            <a:r>
              <a:rPr lang="en-GB" dirty="0" err="1">
                <a:effectLst/>
              </a:rPr>
              <a:t>bedGraph</a:t>
            </a:r>
            <a:r>
              <a:rPr lang="en-GB" dirty="0">
                <a:effectLst/>
              </a:rPr>
              <a:t> --</a:t>
            </a:r>
            <a:r>
              <a:rPr lang="en-GB" dirty="0" err="1">
                <a:effectLst/>
              </a:rPr>
              <a:t>genome_folder</a:t>
            </a:r>
            <a:r>
              <a:rPr lang="en-GB" dirty="0">
                <a:effectLst/>
              </a:rPr>
              <a:t> /</a:t>
            </a:r>
            <a:r>
              <a:rPr lang="en-GB" dirty="0" err="1">
                <a:effectLst/>
              </a:rPr>
              <a:t>mnt</a:t>
            </a:r>
            <a:r>
              <a:rPr lang="en-GB" dirty="0">
                <a:effectLst/>
              </a:rPr>
              <a:t>/data/</a:t>
            </a:r>
            <a:r>
              <a:rPr lang="en-GB" dirty="0" err="1">
                <a:effectLst/>
              </a:rPr>
              <a:t>shuya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WGBS_modern</a:t>
            </a:r>
            <a:r>
              <a:rPr lang="en-GB" dirty="0">
                <a:effectLst/>
              </a:rPr>
              <a:t>/ref/ chasselas_R1_val_1_bismark_bt2_pe.deduplicated.bam gamay_R1_val_1_bismark_bt2_pe.deduplicated.ba -o /</a:t>
            </a:r>
            <a:r>
              <a:rPr lang="en-GB" dirty="0" err="1">
                <a:effectLst/>
              </a:rPr>
              <a:t>mnt</a:t>
            </a:r>
            <a:r>
              <a:rPr lang="en-GB" dirty="0">
                <a:effectLst/>
              </a:rPr>
              <a:t>/data/</a:t>
            </a:r>
            <a:r>
              <a:rPr lang="en-GB" dirty="0" err="1">
                <a:effectLst/>
              </a:rPr>
              <a:t>shuya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WGBS_modern</a:t>
            </a:r>
            <a:r>
              <a:rPr lang="en-GB" dirty="0">
                <a:effectLst/>
              </a:rPr>
              <a:t>/5_methylation_calling/</a:t>
            </a:r>
          </a:p>
          <a:p>
            <a:r>
              <a:rPr lang="en-GB" dirty="0">
                <a:effectLst/>
              </a:rPr>
              <a:t>7. Summary </a:t>
            </a:r>
          </a:p>
          <a:p>
            <a:r>
              <a:rPr lang="en-GB" dirty="0">
                <a:effectLst/>
              </a:rPr>
              <a:t>individual summary</a:t>
            </a:r>
          </a:p>
          <a:p>
            <a:r>
              <a:rPr lang="en-GB" dirty="0">
                <a:effectLst/>
              </a:rPr>
              <a:t>/home/u1995087/miniconda3/</a:t>
            </a:r>
            <a:r>
              <a:rPr lang="en-GB" dirty="0" err="1">
                <a:effectLst/>
              </a:rPr>
              <a:t>envs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wgbs_tools</a:t>
            </a:r>
            <a:r>
              <a:rPr lang="en-GB" dirty="0">
                <a:effectLst/>
              </a:rPr>
              <a:t>/bin/bismark2report --</a:t>
            </a:r>
            <a:r>
              <a:rPr lang="en-GB" dirty="0" err="1">
                <a:effectLst/>
              </a:rPr>
              <a:t>dir</a:t>
            </a:r>
            <a:r>
              <a:rPr lang="en-GB" dirty="0">
                <a:effectLst/>
              </a:rPr>
              <a:t> /</a:t>
            </a:r>
            <a:r>
              <a:rPr lang="en-GB" dirty="0" err="1">
                <a:effectLst/>
              </a:rPr>
              <a:t>mnt</a:t>
            </a:r>
            <a:r>
              <a:rPr lang="en-GB" dirty="0">
                <a:effectLst/>
              </a:rPr>
              <a:t>/data/</a:t>
            </a:r>
            <a:r>
              <a:rPr lang="en-GB" dirty="0" err="1">
                <a:effectLst/>
              </a:rPr>
              <a:t>shuya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WGBS_modern</a:t>
            </a:r>
            <a:r>
              <a:rPr lang="en-GB" dirty="0">
                <a:effectLst/>
              </a:rPr>
              <a:t>/6_summary_report/ --</a:t>
            </a:r>
            <a:r>
              <a:rPr lang="en-GB" dirty="0" err="1">
                <a:effectLst/>
              </a:rPr>
              <a:t>dedup_report</a:t>
            </a:r>
            <a:r>
              <a:rPr lang="en-GB" dirty="0">
                <a:effectLst/>
              </a:rPr>
              <a:t> cabsau_R1_val_1_bismark_bt2_pe.deduplication_report.txt</a:t>
            </a:r>
          </a:p>
          <a:p>
            <a:r>
              <a:rPr lang="en-GB" dirty="0">
                <a:effectLst/>
              </a:rPr>
              <a:t>overview</a:t>
            </a:r>
          </a:p>
          <a:p>
            <a:r>
              <a:rPr lang="en-GB" dirty="0">
                <a:effectLst/>
              </a:rPr>
              <a:t>/home/u1995087/miniconda3/</a:t>
            </a:r>
            <a:r>
              <a:rPr lang="en-GB" dirty="0" err="1">
                <a:effectLst/>
              </a:rPr>
              <a:t>envs</a:t>
            </a:r>
            <a:r>
              <a:rPr lang="en-GB" dirty="0">
                <a:effectLst/>
              </a:rPr>
              <a:t>/</a:t>
            </a:r>
            <a:r>
              <a:rPr lang="en-GB" dirty="0" err="1">
                <a:effectLst/>
              </a:rPr>
              <a:t>wgbs_tools</a:t>
            </a:r>
            <a:r>
              <a:rPr lang="en-GB" dirty="0">
                <a:effectLst/>
              </a:rPr>
              <a:t>/bin/bismark2summary chardonnay_R1_val_1_bismark_bt2_pe.deduplicated.bam chasselas_R1_val_1_bismark_bt2_pe.deduplicated.bam gamay_R1_val_1_bismark_bt2_pe.deduplicated.bam muscat.e_R1_val_1_bismark_bt2_pe.deduplicated.bam muscat.a_R1_val_1_bismark_bt2_pe.deduplicated.bam pinot.n.aus_R1_val_1_bismark_bt2_pe.deduplicated.bam pinot.n_R1_val_1_bismark_bt2_pe.deduplicated.bam riparia_R1_val_1_bismark_bt2_pe.deduplicated.bam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33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Fastqc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      </a:t>
            </a:r>
            <a:r>
              <a:rPr lang="en-US" dirty="0"/>
              <a:t>file:///private/var/folders/</a:t>
            </a:r>
            <a:r>
              <a:rPr lang="en-US" dirty="0" err="1"/>
              <a:t>ky</a:t>
            </a:r>
            <a:r>
              <a:rPr lang="en-US" dirty="0"/>
              <a:t>/cgbswyn96rldcyrgjb1srqh0bsjxg7/T/fz3temp-2/cabsau_R1_fastqc.html/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Fastqc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en-GB" altLang="zh-CN" dirty="0"/>
              <a:t>    </a:t>
            </a:r>
            <a:r>
              <a:rPr lang="en-US" dirty="0"/>
              <a:t> </a:t>
            </a:r>
            <a:r>
              <a:rPr lang="en-US" dirty="0" err="1"/>
              <a:t>FastQC</a:t>
            </a:r>
            <a:r>
              <a:rPr lang="en-US" dirty="0"/>
              <a:t> v0.11.4</a:t>
            </a:r>
          </a:p>
          <a:p>
            <a:endParaRPr lang="en-US" dirty="0"/>
          </a:p>
          <a:p>
            <a:endParaRPr lang="en-US" dirty="0"/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Trim Galore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是对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FastQC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Cutadapt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的包装。适用于所有高通量测序，包括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RRBS(Reduced Representation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Bisulfite-Seq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Illumina、Nextera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smallRNA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测序平台的双端和单端数据。主要功能包括两步：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第一步首先去除低质量碱基，然后去除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3'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末端的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adapter,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如果没有指定具体的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程序会自动检测前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的序列，然后对比前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12-13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的序列是否符合以下类型的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Illumina: AGATCGGAAGAGC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RNA: TGGAATTCTCGG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CTGTCTCTTATA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performing quality (cutoff 20) and adapter trimming in a single pass for the adapter sequence: 'AGATCGGAAGAGC'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47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/bin/</a:t>
            </a:r>
            <a:r>
              <a:rPr lang="en-US" dirty="0" err="1"/>
              <a:t>bismark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/data/</a:t>
            </a:r>
            <a:r>
              <a:rPr lang="en-US" dirty="0" err="1"/>
              <a:t>shuya</a:t>
            </a:r>
            <a:r>
              <a:rPr lang="en-US" dirty="0"/>
              <a:t>/</a:t>
            </a:r>
            <a:r>
              <a:rPr lang="en-US" dirty="0" err="1"/>
              <a:t>reference_genome</a:t>
            </a:r>
            <a:r>
              <a:rPr lang="en-US" dirty="0"/>
              <a:t>/</a:t>
            </a:r>
            <a:r>
              <a:rPr lang="en-US" dirty="0" err="1"/>
              <a:t>Bisulfite_Genome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81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00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Fastqc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  </a:t>
            </a:r>
            <a:r>
              <a:rPr lang="en-US" dirty="0"/>
              <a:t>file:///private/var/folders/</a:t>
            </a:r>
            <a:r>
              <a:rPr lang="en-US" dirty="0" err="1"/>
              <a:t>ky</a:t>
            </a:r>
            <a:r>
              <a:rPr lang="en-US" dirty="0"/>
              <a:t>/cgbswyn96rldcyrgjb1srqh0bsjxg7/T/fz3temp-2/cabsau_R2_fastqc.html/</a:t>
            </a:r>
          </a:p>
          <a:p>
            <a:r>
              <a:rPr lang="en-US" dirty="0" err="1"/>
              <a:t>Fastqc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en-GB" altLang="zh-C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00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Fastqc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  </a:t>
            </a:r>
            <a:r>
              <a:rPr lang="en-US" dirty="0"/>
              <a:t>file:///private/var/folders/</a:t>
            </a:r>
            <a:r>
              <a:rPr lang="en-US" dirty="0" err="1"/>
              <a:t>ky</a:t>
            </a:r>
            <a:r>
              <a:rPr lang="en-US" dirty="0"/>
              <a:t>/cgbswyn96rldcyrgjb1srqh0bsjxg7/T/fz3temp-2/cabsau_R2_fastqc.html/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457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40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50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97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99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1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98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116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93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5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Trim_galore</a:t>
            </a:r>
            <a:r>
              <a:rPr lang="en-GB" dirty="0"/>
              <a:t>:</a:t>
            </a:r>
            <a:r>
              <a:rPr lang="en-US" dirty="0"/>
              <a:t>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cutadapter</a:t>
            </a:r>
            <a:endParaRPr lang="en-GB" dirty="0">
              <a:sym typeface="Wingdings" pitchFamily="2" charset="2"/>
            </a:endParaRPr>
          </a:p>
          <a:p>
            <a:r>
              <a:rPr lang="en-US" dirty="0"/>
              <a:t>Trim Galore version: 0.4.3</a:t>
            </a:r>
          </a:p>
          <a:p>
            <a:r>
              <a:rPr lang="en-US" dirty="0" err="1"/>
              <a:t>Cutadapt</a:t>
            </a:r>
            <a:r>
              <a:rPr lang="en-US" dirty="0"/>
              <a:t> version: 1.9.1</a:t>
            </a:r>
          </a:p>
          <a:p>
            <a:endParaRPr lang="en-US" dirty="0"/>
          </a:p>
          <a:p>
            <a:r>
              <a:rPr lang="en-US" dirty="0"/>
              <a:t>Now performing quality (cutoff 20) and adapter trimming in a single pass for the adapter sequence: 'AGATCGGAAGAGC'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2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7EC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3503" y="716074"/>
            <a:ext cx="6992433" cy="1122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 IN CAPS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504" y="2315924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title goes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3147348"/>
            <a:ext cx="6142455" cy="3381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657" cy="5143498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13117" y="1242206"/>
            <a:ext cx="3417535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CBB6"/>
              </a:buClr>
              <a:buSzPct val="120000"/>
              <a:buFont typeface="Arial" charset="0"/>
              <a:buChar char="•"/>
              <a:tabLst/>
              <a:defRPr sz="12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213117" y="455151"/>
            <a:ext cx="3417536" cy="6833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7ECBB6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(one border image landscape)</a:t>
            </a:r>
          </a:p>
          <a:p>
            <a:pPr lvl="0"/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9074" y="455151"/>
            <a:ext cx="4339389" cy="3017965"/>
          </a:xfrm>
          <a:prstGeom prst="rect">
            <a:avLst/>
          </a:prstGeom>
          <a:ln w="34925">
            <a:solidFill>
              <a:srgbClr val="7ECBB6"/>
            </a:solidFill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0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657" cy="5143498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034589" y="1242206"/>
            <a:ext cx="4355433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CBB6"/>
              </a:buClr>
              <a:buSzPct val="120000"/>
              <a:buFont typeface="Arial" charset="0"/>
              <a:buChar char="•"/>
              <a:tabLst/>
              <a:defRPr sz="12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034588" y="455151"/>
            <a:ext cx="4355433" cy="6833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7ECBB6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(two border images landscape)</a:t>
            </a:r>
          </a:p>
          <a:p>
            <a:pPr lvl="0"/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9861" y="323333"/>
            <a:ext cx="2829507" cy="1630323"/>
          </a:xfrm>
          <a:prstGeom prst="rect">
            <a:avLst/>
          </a:prstGeom>
          <a:ln w="34925">
            <a:solidFill>
              <a:srgbClr val="7ECBB6"/>
            </a:solidFill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39861" y="2130272"/>
            <a:ext cx="2829507" cy="1630323"/>
          </a:xfrm>
          <a:prstGeom prst="rect">
            <a:avLst/>
          </a:prstGeom>
          <a:ln w="34925">
            <a:solidFill>
              <a:srgbClr val="7ECBB6"/>
            </a:solidFill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2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7EC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1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4703" y="4195977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134535" y="4195977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03503" y="716074"/>
            <a:ext cx="6992433" cy="1122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 IN CAPS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504" y="2315924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title goes here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3147348"/>
            <a:ext cx="6142455" cy="3381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</p:spTree>
    <p:extLst>
      <p:ext uri="{BB962C8B-B14F-4D97-AF65-F5344CB8AC3E}">
        <p14:creationId xmlns:p14="http://schemas.microsoft.com/office/powerpoint/2010/main" val="119571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80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84241" y="2324358"/>
            <a:ext cx="7642141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CBB6"/>
              </a:buClr>
              <a:buSzPct val="120000"/>
              <a:buFont typeface="Arial" charset="0"/>
              <a:buChar char="•"/>
              <a:tabLst/>
              <a:defRPr sz="20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Important parts of the bullet can be highlighted in a bold weight for added impact.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84242" y="1641014"/>
            <a:ext cx="5030784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7ECBB6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(minimal text as bullet points)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1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439935" y="3434491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430422" y="4195977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84241" y="2339310"/>
            <a:ext cx="6110339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CBB6"/>
              </a:buClr>
              <a:buSzPct val="120000"/>
              <a:buFont typeface="Arial" charset="0"/>
              <a:buChar char="•"/>
              <a:tabLst/>
              <a:defRPr sz="20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Important parts of the bullet can be highlighted in a bold weight for added impact.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84242" y="1655966"/>
            <a:ext cx="5373684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7ECBB6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(minimal text as bullet points)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73" y="-67296"/>
            <a:ext cx="9364199" cy="1448465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7ECBB6"/>
              </a:buClr>
            </a:pPr>
            <a:r>
              <a:rPr lang="en-US" dirty="0">
                <a:latin typeface="+mn-lt"/>
              </a:rPr>
              <a:t>Important parts of the text can be 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highlighted in demi bold weight</a:t>
            </a:r>
            <a:r>
              <a:rPr lang="en-US" dirty="0">
                <a:latin typeface="+mn-lt"/>
              </a:rPr>
              <a:t> for added impact.</a:t>
            </a:r>
          </a:p>
          <a:p>
            <a:pPr>
              <a:buClr>
                <a:srgbClr val="7ECBB6"/>
              </a:buClr>
            </a:pPr>
            <a:r>
              <a:rPr lang="en-US" dirty="0" err="1">
                <a:latin typeface="+mn-lt"/>
              </a:rPr>
              <a:t>Nunc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nisl</a:t>
            </a:r>
            <a:r>
              <a:rPr lang="en-US" dirty="0">
                <a:latin typeface="+mn-lt"/>
              </a:rPr>
              <a:t> vitae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massa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volutpat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volutpat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Sed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bibendum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mauris</a:t>
            </a:r>
            <a:r>
              <a:rPr lang="en-US" dirty="0">
                <a:latin typeface="+mn-lt"/>
              </a:rPr>
              <a:t> id </a:t>
            </a:r>
            <a:r>
              <a:rPr lang="en-US" dirty="0" err="1">
                <a:latin typeface="+mn-lt"/>
              </a:rPr>
              <a:t>rutrum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feugiat</a:t>
            </a:r>
            <a:r>
              <a:rPr lang="en-US" dirty="0">
                <a:latin typeface="+mn-lt"/>
              </a:rPr>
              <a:t>.</a:t>
            </a:r>
          </a:p>
          <a:p>
            <a:pPr>
              <a:buClr>
                <a:srgbClr val="7ECBB6"/>
              </a:buClr>
            </a:pP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Or every bullet point can be in demi bold</a:t>
            </a:r>
            <a:r>
              <a:rPr lang="en-US" dirty="0">
                <a:latin typeface="+mn-lt"/>
              </a:rPr>
              <a:t>.</a:t>
            </a:r>
          </a:p>
          <a:p>
            <a:pPr>
              <a:buClr>
                <a:srgbClr val="7ECBB6"/>
              </a:buClr>
            </a:pPr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massa</a:t>
            </a:r>
            <a:r>
              <a:rPr lang="en-US" b="1" dirty="0"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volutpat</a:t>
            </a:r>
            <a:r>
              <a:rPr lang="en-US" b="1" dirty="0"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ECBB6"/>
                </a:solidFill>
                <a:latin typeface="+mn-lt"/>
              </a:rPr>
              <a:t>Page title (more bullet points)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617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8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964325" y="855200"/>
            <a:ext cx="4562057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ECBB6"/>
              </a:buClr>
              <a:buSzPct val="120000"/>
              <a:buFont typeface="Arial" charset="0"/>
              <a:buChar char="•"/>
              <a:tabLst/>
              <a:defRPr sz="16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84242" y="855200"/>
            <a:ext cx="2965864" cy="25097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3000" b="1" i="0" baseline="0">
                <a:solidFill>
                  <a:srgbClr val="7ECBB6"/>
                </a:solidFill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(DYNAMIC TITLE OPTION CAPS AND BOLD)</a:t>
            </a:r>
          </a:p>
        </p:txBody>
      </p:sp>
    </p:spTree>
    <p:extLst>
      <p:ext uri="{BB962C8B-B14F-4D97-AF65-F5344CB8AC3E}">
        <p14:creationId xmlns:p14="http://schemas.microsoft.com/office/powerpoint/2010/main" val="160595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657" cy="5143498"/>
          </a:xfrm>
          <a:prstGeom prst="rect">
            <a:avLst/>
          </a:prstGeom>
        </p:spPr>
      </p:pic>
      <p:sp>
        <p:nvSpPr>
          <p:cNvPr id="1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295255" y="964856"/>
            <a:ext cx="3351440" cy="618831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47920"/>
              </a:buClr>
              <a:buSzPct val="120000"/>
              <a:buFontTx/>
              <a:buNone/>
              <a:tabLst/>
              <a:defRPr sz="1200" b="1" i="0" baseline="0"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r>
              <a:rPr lang="en-US" dirty="0" err="1">
                <a:latin typeface="+mn-lt"/>
              </a:rPr>
              <a:t>Lorem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ipsum</a:t>
            </a:r>
            <a:r>
              <a:rPr lang="en-US" dirty="0">
                <a:latin typeface="+mn-lt"/>
              </a:rPr>
              <a:t> dolor sit </a:t>
            </a:r>
            <a:r>
              <a:rPr lang="en-US" dirty="0" err="1">
                <a:latin typeface="+mn-lt"/>
              </a:rPr>
              <a:t>amet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consectetur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adipiscing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elit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morbi</a:t>
            </a:r>
            <a:r>
              <a:rPr lang="en-US" dirty="0">
                <a:latin typeface="+mn-lt"/>
              </a:rPr>
              <a:t> vitae.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04674" y="-505326"/>
            <a:ext cx="5125853" cy="439152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295254" y="455151"/>
            <a:ext cx="3351441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7ECBB6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(single picture)</a:t>
            </a:r>
          </a:p>
          <a:p>
            <a:pPr lvl="0"/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95255" y="1583687"/>
            <a:ext cx="3351440" cy="1516473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47920"/>
              </a:buClr>
              <a:buSzPct val="120000"/>
              <a:buFontTx/>
              <a:buNone/>
              <a:tabLst/>
              <a:defRPr sz="10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 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9361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657" cy="5143498"/>
          </a:xfrm>
          <a:prstGeom prst="rect">
            <a:avLst/>
          </a:prstGeom>
        </p:spPr>
      </p:pic>
      <p:sp>
        <p:nvSpPr>
          <p:cNvPr id="5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84242" y="996439"/>
            <a:ext cx="3519316" cy="2652015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7ECBB6"/>
              </a:buClr>
              <a:buSzPct val="120000"/>
              <a:buFont typeface="Arial" charset="0"/>
              <a:buChar char="•"/>
              <a:tabLst/>
              <a:defRPr sz="12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84241" y="455151"/>
            <a:ext cx="3519317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7ECBB6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(picture grid)</a:t>
            </a:r>
          </a:p>
          <a:p>
            <a:pPr lvl="0"/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699670" y="455152"/>
            <a:ext cx="2198435" cy="1550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215649" y="2098342"/>
            <a:ext cx="2198435" cy="15501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699670" y="2098342"/>
            <a:ext cx="1396330" cy="1550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017753" y="455151"/>
            <a:ext cx="1396331" cy="1550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43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0" r:id="rId2"/>
    <p:sldLayoutId id="2147483667" r:id="rId3"/>
    <p:sldLayoutId id="2147483681" r:id="rId4"/>
    <p:sldLayoutId id="2147483682" r:id="rId5"/>
    <p:sldLayoutId id="2147483693" r:id="rId6"/>
    <p:sldLayoutId id="2147483683" r:id="rId7"/>
    <p:sldLayoutId id="2147483686" r:id="rId8"/>
    <p:sldLayoutId id="2147483687" r:id="rId9"/>
    <p:sldLayoutId id="2147483689" r:id="rId10"/>
    <p:sldLayoutId id="21474836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03504" y="2304338"/>
            <a:ext cx="5965738" cy="11239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7ECBB6"/>
                </a:solidFill>
                <a:latin typeface="+mn-lt"/>
              </a:rPr>
              <a:t>Grape</a:t>
            </a:r>
            <a:r>
              <a:rPr lang="zh-CN" altLang="en-US" sz="4800" dirty="0">
                <a:solidFill>
                  <a:srgbClr val="7ECBB6"/>
                </a:solidFill>
                <a:latin typeface="+mn-lt"/>
              </a:rPr>
              <a:t> </a:t>
            </a:r>
            <a:r>
              <a:rPr lang="en-US" altLang="zh-CN" sz="4800" dirty="0">
                <a:solidFill>
                  <a:srgbClr val="7ECBB6"/>
                </a:solidFill>
                <a:latin typeface="+mn-lt"/>
              </a:rPr>
              <a:t>Data</a:t>
            </a:r>
            <a:r>
              <a:rPr lang="zh-CN" altLang="en-US" sz="4800" dirty="0">
                <a:solidFill>
                  <a:srgbClr val="7ECBB6"/>
                </a:solidFill>
                <a:latin typeface="+mn-lt"/>
              </a:rPr>
              <a:t> </a:t>
            </a:r>
            <a:r>
              <a:rPr lang="en-US" altLang="zh-CN" sz="4800" dirty="0">
                <a:solidFill>
                  <a:srgbClr val="7ECBB6"/>
                </a:solidFill>
                <a:latin typeface="+mn-lt"/>
              </a:rPr>
              <a:t>Analysis – Quality Control</a:t>
            </a:r>
            <a:r>
              <a:rPr lang="zh-CN" altLang="en-US" sz="4800" dirty="0">
                <a:solidFill>
                  <a:srgbClr val="7ECBB6"/>
                </a:solidFill>
                <a:latin typeface="+mn-lt"/>
              </a:rPr>
              <a:t> </a:t>
            </a:r>
            <a:endParaRPr lang="en-US" sz="4800" dirty="0">
              <a:solidFill>
                <a:srgbClr val="7ECBB6"/>
              </a:solidFill>
              <a:latin typeface="+mn-lt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3504" y="3655605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ECBB6"/>
                </a:solidFill>
                <a:latin typeface="+mn-lt"/>
              </a:rPr>
              <a:t>SHUYA ZHANG &amp; ARYAN GUPTA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3504" y="4254329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7ECBB6"/>
                </a:solidFill>
                <a:latin typeface="+mn-lt"/>
                <a:ea typeface="Avenir Next" charset="0"/>
                <a:cs typeface="Avenir Next" charset="0"/>
              </a:rPr>
              <a:t>27/</a:t>
            </a:r>
            <a:r>
              <a:rPr lang="en-US" sz="1500" b="0" i="0" baseline="0" dirty="0">
                <a:solidFill>
                  <a:srgbClr val="7ECBB6"/>
                </a:solidFill>
                <a:latin typeface="+mn-lt"/>
                <a:ea typeface="Avenir Next" charset="0"/>
                <a:cs typeface="Avenir Next" charset="0"/>
              </a:rPr>
              <a:t>04/20 –  WARWICK </a:t>
            </a:r>
            <a:endParaRPr lang="en-US" sz="1500" b="0" i="0" dirty="0">
              <a:solidFill>
                <a:srgbClr val="7ECBB6"/>
              </a:solidFill>
              <a:latin typeface="+mn-lt"/>
              <a:ea typeface="Avenir Next" charset="0"/>
              <a:cs typeface="Avenir Nex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18921" y="3989885"/>
            <a:ext cx="7705817" cy="0"/>
          </a:xfrm>
          <a:prstGeom prst="line">
            <a:avLst/>
          </a:prstGeom>
          <a:ln>
            <a:solidFill>
              <a:srgbClr val="7ECB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99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8857" y="106809"/>
            <a:ext cx="8926285" cy="380867"/>
          </a:xfrm>
        </p:spPr>
        <p:txBody>
          <a:bodyPr/>
          <a:lstStyle/>
          <a:p>
            <a:pPr algn="ctr"/>
            <a:r>
              <a:rPr lang="en-US" dirty="0"/>
              <a:t>Trimming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4B993-83DD-7047-9B4E-9D9B20F8D2F9}"/>
              </a:ext>
            </a:extLst>
          </p:cNvPr>
          <p:cNvSpPr/>
          <p:nvPr/>
        </p:nvSpPr>
        <p:spPr>
          <a:xfrm>
            <a:off x="76200" y="509445"/>
            <a:ext cx="8958943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filename: cabsau_R1.fastq</a:t>
            </a:r>
          </a:p>
          <a:p>
            <a:r>
              <a:rPr lang="en-US" dirty="0">
                <a:solidFill>
                  <a:srgbClr val="FF0000"/>
                </a:solidFill>
              </a:rPr>
              <a:t>Trimming mode: paired-end</a:t>
            </a:r>
          </a:p>
          <a:p>
            <a:r>
              <a:rPr lang="en-US" dirty="0">
                <a:solidFill>
                  <a:srgbClr val="FF0000"/>
                </a:solidFill>
              </a:rPr>
              <a:t>Trim Galore version: 0.4.3</a:t>
            </a:r>
          </a:p>
          <a:p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version: 1.9.1</a:t>
            </a:r>
          </a:p>
          <a:p>
            <a:r>
              <a:rPr lang="en-US" dirty="0">
                <a:solidFill>
                  <a:srgbClr val="FF0000"/>
                </a:solidFill>
              </a:rPr>
              <a:t>Quality </a:t>
            </a:r>
            <a:r>
              <a:rPr lang="en-US" dirty="0" err="1">
                <a:solidFill>
                  <a:srgbClr val="FF0000"/>
                </a:solidFill>
              </a:rPr>
              <a:t>Phred</a:t>
            </a:r>
            <a:r>
              <a:rPr lang="en-US" dirty="0">
                <a:solidFill>
                  <a:srgbClr val="FF0000"/>
                </a:solidFill>
              </a:rPr>
              <a:t> score cutoff: 20</a:t>
            </a:r>
          </a:p>
          <a:p>
            <a:r>
              <a:rPr lang="en-US" dirty="0"/>
              <a:t>Quality encoding type selected: ASCII+33</a:t>
            </a:r>
          </a:p>
          <a:p>
            <a:r>
              <a:rPr lang="en-US" dirty="0">
                <a:solidFill>
                  <a:schemeClr val="accent2"/>
                </a:solidFill>
              </a:rPr>
              <a:t>Adapter sequence: 'AGATCGGAAGAGC' (Illumina </a:t>
            </a:r>
            <a:r>
              <a:rPr lang="en-US" dirty="0" err="1">
                <a:solidFill>
                  <a:schemeClr val="accent2"/>
                </a:solidFill>
              </a:rPr>
              <a:t>TruSeq</a:t>
            </a:r>
            <a:r>
              <a:rPr lang="en-US" dirty="0">
                <a:solidFill>
                  <a:schemeClr val="accent2"/>
                </a:solidFill>
              </a:rPr>
              <a:t>, Sanger </a:t>
            </a:r>
            <a:r>
              <a:rPr lang="en-US" dirty="0" err="1">
                <a:solidFill>
                  <a:schemeClr val="accent2"/>
                </a:solidFill>
              </a:rPr>
              <a:t>iPCR</a:t>
            </a:r>
            <a:r>
              <a:rPr lang="en-US" dirty="0">
                <a:solidFill>
                  <a:schemeClr val="accent2"/>
                </a:solidFill>
              </a:rPr>
              <a:t>; auto-detected)</a:t>
            </a:r>
          </a:p>
          <a:p>
            <a:r>
              <a:rPr lang="en-US" dirty="0"/>
              <a:t>Maximum trimming error rate: 0.1 (default)</a:t>
            </a:r>
          </a:p>
          <a:p>
            <a:r>
              <a:rPr lang="en-US" dirty="0"/>
              <a:t>Minimum required adapter overlap (stringency): 1 bp</a:t>
            </a:r>
          </a:p>
          <a:p>
            <a:r>
              <a:rPr lang="en-US" dirty="0">
                <a:solidFill>
                  <a:schemeClr val="accent2"/>
                </a:solidFill>
              </a:rPr>
              <a:t>Minimum required sequence length for both reads before a sequence pair gets removed: 75 bp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This is </a:t>
            </a:r>
            <a:r>
              <a:rPr lang="en-US" dirty="0" err="1">
                <a:solidFill>
                  <a:schemeClr val="accent2"/>
                </a:solidFill>
              </a:rPr>
              <a:t>cutadapt</a:t>
            </a:r>
            <a:r>
              <a:rPr lang="en-US" dirty="0">
                <a:solidFill>
                  <a:schemeClr val="accent2"/>
                </a:solidFill>
              </a:rPr>
              <a:t> 1.9.1 with Python 2.7.12</a:t>
            </a:r>
          </a:p>
          <a:p>
            <a:r>
              <a:rPr lang="en-US" dirty="0">
                <a:solidFill>
                  <a:schemeClr val="accent2"/>
                </a:solidFill>
              </a:rPr>
              <a:t>Command line parameters: -f </a:t>
            </a: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-e 0.1 -q 20 -O 1 -a AGATCGGAAGAGC cabsau_R1.fastq</a:t>
            </a:r>
          </a:p>
          <a:p>
            <a:r>
              <a:rPr lang="en-US" dirty="0"/>
              <a:t>Trimming 1 adapter with at most 10.0% errors in single-end mode ...</a:t>
            </a:r>
          </a:p>
          <a:p>
            <a:r>
              <a:rPr lang="en-US" dirty="0"/>
              <a:t>Finished in 1319.27 s (25 us/read; 2.36 M reads/minute).</a:t>
            </a:r>
          </a:p>
        </p:txBody>
      </p:sp>
    </p:spTree>
    <p:extLst>
      <p:ext uri="{BB962C8B-B14F-4D97-AF65-F5344CB8AC3E}">
        <p14:creationId xmlns:p14="http://schemas.microsoft.com/office/powerpoint/2010/main" val="73193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A8B3EA-C8B3-7D4D-A48F-C2CCD2BAF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959702"/>
              </p:ext>
            </p:extLst>
          </p:nvPr>
        </p:nvGraphicFramePr>
        <p:xfrm>
          <a:off x="0" y="0"/>
          <a:ext cx="9144002" cy="51435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6591">
                  <a:extLst>
                    <a:ext uri="{9D8B030D-6E8A-4147-A177-3AD203B41FA5}">
                      <a16:colId xmlns:a16="http://schemas.microsoft.com/office/drawing/2014/main" val="462336446"/>
                    </a:ext>
                  </a:extLst>
                </a:gridCol>
                <a:gridCol w="1326591">
                  <a:extLst>
                    <a:ext uri="{9D8B030D-6E8A-4147-A177-3AD203B41FA5}">
                      <a16:colId xmlns:a16="http://schemas.microsoft.com/office/drawing/2014/main" val="3263769696"/>
                    </a:ext>
                  </a:extLst>
                </a:gridCol>
                <a:gridCol w="1184456">
                  <a:extLst>
                    <a:ext uri="{9D8B030D-6E8A-4147-A177-3AD203B41FA5}">
                      <a16:colId xmlns:a16="http://schemas.microsoft.com/office/drawing/2014/main" val="1232614653"/>
                    </a:ext>
                  </a:extLst>
                </a:gridCol>
                <a:gridCol w="1326591">
                  <a:extLst>
                    <a:ext uri="{9D8B030D-6E8A-4147-A177-3AD203B41FA5}">
                      <a16:colId xmlns:a16="http://schemas.microsoft.com/office/drawing/2014/main" val="3737386027"/>
                    </a:ext>
                  </a:extLst>
                </a:gridCol>
                <a:gridCol w="1326591">
                  <a:extLst>
                    <a:ext uri="{9D8B030D-6E8A-4147-A177-3AD203B41FA5}">
                      <a16:colId xmlns:a16="http://schemas.microsoft.com/office/drawing/2014/main" val="506247229"/>
                    </a:ext>
                  </a:extLst>
                </a:gridCol>
                <a:gridCol w="1326591">
                  <a:extLst>
                    <a:ext uri="{9D8B030D-6E8A-4147-A177-3AD203B41FA5}">
                      <a16:colId xmlns:a16="http://schemas.microsoft.com/office/drawing/2014/main" val="1419526188"/>
                    </a:ext>
                  </a:extLst>
                </a:gridCol>
                <a:gridCol w="1326591">
                  <a:extLst>
                    <a:ext uri="{9D8B030D-6E8A-4147-A177-3AD203B41FA5}">
                      <a16:colId xmlns:a16="http://schemas.microsoft.com/office/drawing/2014/main" val="2189648075"/>
                    </a:ext>
                  </a:extLst>
                </a:gridCol>
              </a:tblGrid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Sample Name</a:t>
                      </a:r>
                      <a:endParaRPr lang="en-GB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Total reads processed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Reads with adapters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Reads written (passing filters)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Total basepairs processed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Quality-trimmed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Total written (filtered)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1300797945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cabsau_R1_val_1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51,971,262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34,324,786 (66.0%)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51,971,262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7,847,660,562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123,698,871 bp (1.6%)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6,608,222,077 bp (84.2%)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141910514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cabsau_R2_val_2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51,971,262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   35,562,918 (68.4%)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51,971,262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7,847,660,562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275,872,130 bp (3.5%)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6,547,923,472 bp (83.4%)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1546134061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chardonnay_R1_val_1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52,306,147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35,268,319 (67.4%)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52,306,147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7,898,228,197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131,531,538 bp (1.7%)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6,580,312,297 bp (83.3%)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113199440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chardonnay_R2_val_2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52,306,147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   36,115,080 (69.0%)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52,306,147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7,898,228,197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277,003,946 bp (3.5%)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6,523,844,584 bp (82.6%)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1185341446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chasselas_R1_val_1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57,247,233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38,073,678 (66.5%)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57,247,233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8,644,332,183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133,899,007 bp (1.5%)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7,270,486,700 bp (84.1%)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2502671633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chasselas_R2_val_2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57,247,233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   39,124,318 (68.3%)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57,247,233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8,644,332,183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288,975,856 bp (3.3%)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7,208,122,588 bp (83.4%)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1585074768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gamay_R1_val_1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56,246,118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   37,567,072 (66.8%)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56,246,118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8,493,163,818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166,202,526 bp (2.0%)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7,042,946,346 bp (82.9%)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3029015361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gamay_R2_val_2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56,246,118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   38,822,860 (69.0%)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56,246,118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8,493,163,818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318,201,159 bp (3.7%)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6,987,763,383 bp (82.3%)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1633869001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muscat.a_R1_val_1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62,938,494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41,818,392 (66.4%)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62,938,494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9,503,712,594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145,788,805 bp (1.5%)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7,997,650,810 bp (84.2%)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972546822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muscat.a_R2_val_2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62,938,494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43,359,091 (68.9%)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62,938,494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9,503,712,594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313,975,920 bp (3.3%)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7,929,137,125 bp (83.4%)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4145131754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muscat.e_R1_val_1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61,121,580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40,526,622 (66.3%)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61,121,580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9,229,358,580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141,412,421 bp (1.5%)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7,788,250,830 bp (84.4%)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964598580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muscat.e_R2_val_2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61,121,580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42,044,862 (68.8%)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    61,121,580 (100.0%)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9,229,358,580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292,607,709 bp (3.2%)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7,728,066,078 bp (83.7%)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3423183881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pinot.n.aus_R1_val_1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48,518,684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33,554,575 (69.2%)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48,518,684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 7,298,638,505 bp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107,004,643 bp (1.5%)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6,035,160,567 bp (82.7%)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2590863183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pinot.n.aus_R2_val_2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48,518,684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35,827,943 (73.8%)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48,518,684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7,298,638,505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163,917,318 bp (2.2%)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6,012,873,881 bp (82.4%)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1202069408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pinot.n_R1_val_1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58,728,352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38,572,267 (65.7%)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58,728,352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8,867,981,152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solidFill>
                            <a:schemeClr val="accent2"/>
                          </a:solidFill>
                          <a:effectLst/>
                        </a:rPr>
                        <a:t>             169,265,876 bp (1.9%)</a:t>
                      </a:r>
                      <a:endParaRPr lang="en-GB" sz="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7,412,149,161 bp (83.6%)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1443308969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pinot.n_R2_val_2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58,728,352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39,752,181 (67.7%)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58,728,352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8,867,981,152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335,537,731 bp (3.8%)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7,343,150,046 bp (82.8%)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768933328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riparia_R1_val_1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60,238,673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40,866,729 (67.8%)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   60,238,673 (100.0%)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9,096,039,623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160,184,154 bp (1.8%)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7,542,382,321 bp (82.9%)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3791198204"/>
                  </a:ext>
                </a:extLst>
              </a:tr>
              <a:tr h="2707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riparia_R2_val_2</a:t>
                      </a:r>
                      <a:endParaRPr lang="en-GB" sz="600" b="1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60,238,673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   41,564,839 (69.0%)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    60,238,673 (100.0%)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 9,096,039,623 bp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           331,794,623 bp (3.6%)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 7,474,359,337 bp (82.2%)</a:t>
                      </a:r>
                      <a:endParaRPr lang="en-GB" sz="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8" marR="4378" marT="4378" marB="0" anchor="b"/>
                </a:tc>
                <a:extLst>
                  <a:ext uri="{0D108BD9-81ED-4DB2-BD59-A6C34878D82A}">
                    <a16:rowId xmlns:a16="http://schemas.microsoft.com/office/drawing/2014/main" val="511864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05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bases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GB" altLang="zh-CN" dirty="0"/>
              <a:t>,</a:t>
            </a:r>
            <a:r>
              <a:rPr lang="en-US" altLang="zh-CN" dirty="0"/>
              <a:t> </a:t>
            </a:r>
            <a:r>
              <a:rPr lang="en-GB" altLang="zh-CN" dirty="0"/>
              <a:t>most</a:t>
            </a:r>
            <a:r>
              <a:rPr lang="en-US" altLang="zh-CN" dirty="0"/>
              <a:t> </a:t>
            </a:r>
            <a:r>
              <a:rPr lang="en-GB" altLang="zh-CN" dirty="0"/>
              <a:t>of</a:t>
            </a:r>
            <a:r>
              <a:rPr lang="en-US" altLang="zh-CN" dirty="0"/>
              <a:t> </a:t>
            </a:r>
            <a:r>
              <a:rPr lang="en-GB" altLang="zh-CN" dirty="0"/>
              <a:t>them</a:t>
            </a:r>
            <a:r>
              <a:rPr lang="en-US" altLang="zh-CN" dirty="0"/>
              <a:t> </a:t>
            </a:r>
            <a:r>
              <a:rPr lang="en-GB" altLang="zh-CN" dirty="0"/>
              <a:t>are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-3%.</a:t>
            </a:r>
          </a:p>
          <a:p>
            <a:endParaRPr lang="en-US" altLang="zh-CN" dirty="0"/>
          </a:p>
          <a:p>
            <a:r>
              <a:rPr lang="en-US" altLang="zh-CN" dirty="0">
                <a:sym typeface="Wingdings" pitchFamily="2" charset="2"/>
              </a:rPr>
              <a:t>Another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quality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control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helps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check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trimming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effect.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9326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14388" y="1967928"/>
            <a:ext cx="8540497" cy="1122966"/>
          </a:xfrm>
        </p:spPr>
        <p:txBody>
          <a:bodyPr/>
          <a:lstStyle/>
          <a:p>
            <a:r>
              <a:rPr lang="en-US" dirty="0"/>
              <a:t>Step</a:t>
            </a:r>
            <a:r>
              <a:rPr lang="zh-CN" altLang="en-US" dirty="0"/>
              <a:t> </a:t>
            </a:r>
            <a:r>
              <a:rPr lang="en-GB" altLang="zh-CN" dirty="0"/>
              <a:t>Three: Quality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339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200F9-D1C5-3247-971E-4D1ABD67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875"/>
            <a:ext cx="9144000" cy="41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6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250B5-DF5B-7E44-A0BF-0E78E54F0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1898"/>
            <a:ext cx="3506832" cy="2337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6824F-59CD-D840-805D-BB4E918F8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05612"/>
            <a:ext cx="3506832" cy="2337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D7E4F-0DF3-2444-A830-BF99A61EE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514" y="1634126"/>
            <a:ext cx="4798696" cy="31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9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0B362-AA91-B748-915D-4328FF56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840"/>
            <a:ext cx="2917371" cy="1944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89014-7D44-C74A-9827-9B91D8EED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064" y="2750907"/>
            <a:ext cx="3183936" cy="2122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CE099E-ADF9-DE45-B0B3-A0791EB01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371" y="408665"/>
            <a:ext cx="3181896" cy="2121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B2F9E-1B30-3940-9AFA-362845AA0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371" y="2840442"/>
            <a:ext cx="3181896" cy="2121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BEED2E-99F5-6A4E-885A-83257BC6A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928617"/>
            <a:ext cx="2917371" cy="19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4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9D2AD-8621-1F4D-84AD-65FACE57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" y="550182"/>
            <a:ext cx="6424613" cy="4283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4E7B2-A3EC-6944-B417-91D2CE2C2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641" y="3281271"/>
            <a:ext cx="2207149" cy="12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00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0929" y="2335244"/>
            <a:ext cx="7642141" cy="2462958"/>
          </a:xfrm>
        </p:spPr>
        <p:txBody>
          <a:bodyPr/>
          <a:lstStyle/>
          <a:p>
            <a:r>
              <a:rPr lang="en-US" dirty="0"/>
              <a:t>Overall</a:t>
            </a:r>
            <a:r>
              <a:rPr lang="en-GB" dirty="0"/>
              <a:t>,</a:t>
            </a:r>
            <a:r>
              <a:rPr lang="en-US" dirty="0"/>
              <a:t> all adapters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removed.</a:t>
            </a:r>
            <a:endParaRPr lang="en-US" dirty="0"/>
          </a:p>
          <a:p>
            <a:r>
              <a:rPr lang="en-US" altLang="zh-CN" dirty="0">
                <a:sym typeface="Wingdings" pitchFamily="2" charset="2"/>
              </a:rPr>
              <a:t>Duplication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Ratio</a:t>
            </a:r>
            <a:r>
              <a:rPr lang="en-GB" altLang="zh-CN" dirty="0">
                <a:sym typeface="Wingdings" pitchFamily="2" charset="2"/>
              </a:rPr>
              <a:t>: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from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30%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to 40 %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(no changes)</a:t>
            </a:r>
          </a:p>
          <a:p>
            <a:r>
              <a:rPr lang="en-GB" altLang="zh-CN" dirty="0">
                <a:sym typeface="Wingdings" pitchFamily="2" charset="2"/>
              </a:rPr>
              <a:t>GC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content</a:t>
            </a:r>
            <a:r>
              <a:rPr lang="en-GB" altLang="zh-CN" dirty="0">
                <a:sym typeface="Wingdings" pitchFamily="2" charset="2"/>
              </a:rPr>
              <a:t>: about 30 %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(originally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30%-40%</a:t>
            </a:r>
            <a:r>
              <a:rPr lang="en-GB" altLang="zh-CN" dirty="0">
                <a:sym typeface="Wingdings" pitchFamily="2" charset="2"/>
              </a:rPr>
              <a:t>)</a:t>
            </a:r>
          </a:p>
          <a:p>
            <a:r>
              <a:rPr lang="en-GB" altLang="zh-CN" dirty="0">
                <a:sym typeface="Wingdings" pitchFamily="2" charset="2"/>
              </a:rPr>
              <a:t>Read</a:t>
            </a:r>
            <a:r>
              <a:rPr lang="en-US" altLang="zh-CN" dirty="0">
                <a:sym typeface="Wingdings" pitchFamily="2" charset="2"/>
              </a:rPr>
              <a:t>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length</a:t>
            </a:r>
            <a:r>
              <a:rPr lang="en-GB" altLang="zh-CN" dirty="0">
                <a:sym typeface="Wingdings" pitchFamily="2" charset="2"/>
              </a:rPr>
              <a:t>: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about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134 bp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(originally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151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bp</a:t>
            </a:r>
            <a:r>
              <a:rPr lang="en-GB" altLang="zh-CN" dirty="0">
                <a:sym typeface="Wingdings" pitchFamily="2" charset="2"/>
              </a:rPr>
              <a:t>)</a:t>
            </a:r>
          </a:p>
          <a:p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Per base sequence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content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Bisulfite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sequencing</a:t>
            </a:r>
          </a:p>
          <a:p>
            <a:endParaRPr lang="en-GB" altLang="zh-CN" dirty="0">
              <a:sym typeface="Wingdings" pitchFamily="2" charset="2"/>
            </a:endParaRPr>
          </a:p>
          <a:p>
            <a:endParaRPr lang="en-US" altLang="zh-CN" dirty="0">
              <a:sym typeface="Wingdings" pitchFamily="2" charset="2"/>
            </a:endParaRPr>
          </a:p>
          <a:p>
            <a:endParaRPr lang="en-US" altLang="zh-CN" dirty="0">
              <a:sym typeface="Wingdings" pitchFamily="2" charset="2"/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5105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64029" y="1957042"/>
            <a:ext cx="7783285" cy="1122966"/>
          </a:xfrm>
        </p:spPr>
        <p:txBody>
          <a:bodyPr/>
          <a:lstStyle/>
          <a:p>
            <a:pPr algn="ctr"/>
            <a:r>
              <a:rPr lang="en-US" dirty="0"/>
              <a:t>Step</a:t>
            </a:r>
            <a:r>
              <a:rPr lang="zh-CN" altLang="en-US" dirty="0"/>
              <a:t> </a:t>
            </a:r>
            <a:r>
              <a:rPr lang="en-GB" altLang="zh-CN" dirty="0"/>
              <a:t>Four: Alignment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781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Original</a:t>
            </a:r>
            <a:r>
              <a:rPr lang="zh-CN" altLang="en-US" dirty="0"/>
              <a:t> </a:t>
            </a:r>
            <a:r>
              <a:rPr lang="en-GB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00D9B3-2F3F-3B4D-89F8-9088D1031048}"/>
              </a:ext>
            </a:extLst>
          </p:cNvPr>
          <p:cNvSpPr/>
          <p:nvPr/>
        </p:nvSpPr>
        <p:spPr>
          <a:xfrm>
            <a:off x="8021" y="99156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cabsau_R1.fastq                          cabsau_R2.fastq </a:t>
            </a:r>
          </a:p>
          <a:p>
            <a:r>
              <a:rPr lang="en-US" sz="1800" dirty="0"/>
              <a:t>chardonnay_R1.fastq         chardonnay_R2.fastq </a:t>
            </a:r>
          </a:p>
          <a:p>
            <a:r>
              <a:rPr lang="en-US" sz="1800" dirty="0"/>
              <a:t>chasselas_R1.fastq                 chasselas_R2.fastq </a:t>
            </a:r>
          </a:p>
          <a:p>
            <a:r>
              <a:rPr lang="en-US" sz="1800" dirty="0"/>
              <a:t>gamay_R1.fastq                           gamay_R2.fastq </a:t>
            </a:r>
          </a:p>
          <a:p>
            <a:r>
              <a:rPr lang="en-US" sz="1800" dirty="0"/>
              <a:t>muscat.a_R1.fastq                  muscat.a_R2.fastq </a:t>
            </a:r>
          </a:p>
          <a:p>
            <a:r>
              <a:rPr lang="en-US" sz="1800" dirty="0"/>
              <a:t>muscat.e_R1.fastq.                 muscat.e_R2.fastq </a:t>
            </a:r>
          </a:p>
          <a:p>
            <a:r>
              <a:rPr lang="en-US" sz="1800" dirty="0"/>
              <a:t>pinot.n.aus_R2.fastq          pinot.n.aus_R1.fastq </a:t>
            </a:r>
          </a:p>
          <a:p>
            <a:r>
              <a:rPr lang="en-US" sz="1800" dirty="0"/>
              <a:t>pinot.n_R1.fastq                        pinot.n_R2.fastq                </a:t>
            </a:r>
          </a:p>
          <a:p>
            <a:r>
              <a:rPr lang="en-US" sz="1800" dirty="0"/>
              <a:t>riparia_R1.fastq                          riparia_R2.fastq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1792E4-66A0-6B43-A38F-AFD7C95D8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521632"/>
            <a:ext cx="467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EF4C20D-15E6-1149-89EB-1F29DB33DC22}"/>
              </a:ext>
            </a:extLst>
          </p:cNvPr>
          <p:cNvSpPr txBox="1">
            <a:spLocks/>
          </p:cNvSpPr>
          <p:nvPr/>
        </p:nvSpPr>
        <p:spPr>
          <a:xfrm>
            <a:off x="1" y="422497"/>
            <a:ext cx="2209800" cy="38086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7ECBB6"/>
                </a:solidFill>
              </a:rPr>
              <a:t>Alignment</a:t>
            </a:r>
            <a:r>
              <a:rPr lang="zh-CN" altLang="en-US" dirty="0">
                <a:solidFill>
                  <a:srgbClr val="7ECBB6"/>
                </a:solidFill>
              </a:rPr>
              <a:t> </a:t>
            </a:r>
            <a:r>
              <a:rPr lang="en-US" altLang="zh-CN" dirty="0">
                <a:solidFill>
                  <a:srgbClr val="7ECBB6"/>
                </a:solidFill>
              </a:rPr>
              <a:t>Report</a:t>
            </a:r>
            <a:endParaRPr lang="en-US" dirty="0">
              <a:solidFill>
                <a:srgbClr val="7ECBB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0FB809-BB23-CC4C-A3F0-DF561A226D5D}"/>
              </a:ext>
            </a:extLst>
          </p:cNvPr>
          <p:cNvSpPr/>
          <p:nvPr/>
        </p:nvSpPr>
        <p:spPr>
          <a:xfrm>
            <a:off x="0" y="832812"/>
            <a:ext cx="5780315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Bismark</a:t>
            </a:r>
            <a:r>
              <a:rPr lang="en-US" sz="1100" dirty="0"/>
              <a:t> report for: cabsau_R1_val_1.fq and cabsau_R2_val_2.fq </a:t>
            </a:r>
            <a:r>
              <a:rPr lang="en-US" sz="1100" dirty="0">
                <a:solidFill>
                  <a:srgbClr val="FF0000"/>
                </a:solidFill>
              </a:rPr>
              <a:t>(version: v0.22.3)</a:t>
            </a:r>
          </a:p>
          <a:p>
            <a:r>
              <a:rPr lang="en-US" sz="1100" dirty="0" err="1"/>
              <a:t>Bismark</a:t>
            </a:r>
            <a:r>
              <a:rPr lang="en-US" sz="1100" dirty="0"/>
              <a:t> was run with Bowtie 2 against the bisulfite genome of </a:t>
            </a:r>
            <a:r>
              <a:rPr lang="en-US" sz="1100" dirty="0">
                <a:solidFill>
                  <a:srgbClr val="FF0000"/>
                </a:solidFill>
              </a:rPr>
              <a:t>/</a:t>
            </a:r>
            <a:r>
              <a:rPr lang="en-US" sz="1100" dirty="0" err="1">
                <a:solidFill>
                  <a:srgbClr val="FF0000"/>
                </a:solidFill>
              </a:rPr>
              <a:t>mnt</a:t>
            </a:r>
            <a:r>
              <a:rPr lang="en-US" sz="1100" dirty="0">
                <a:solidFill>
                  <a:srgbClr val="FF0000"/>
                </a:solidFill>
              </a:rPr>
              <a:t>/data/</a:t>
            </a:r>
            <a:r>
              <a:rPr lang="en-US" sz="1100" dirty="0" err="1">
                <a:solidFill>
                  <a:srgbClr val="FF0000"/>
                </a:solidFill>
              </a:rPr>
              <a:t>shuya</a:t>
            </a:r>
            <a:r>
              <a:rPr lang="en-US" sz="1100" dirty="0">
                <a:solidFill>
                  <a:srgbClr val="FF0000"/>
                </a:solidFill>
              </a:rPr>
              <a:t>/</a:t>
            </a:r>
            <a:r>
              <a:rPr lang="en-US" sz="1100" dirty="0" err="1">
                <a:solidFill>
                  <a:srgbClr val="FF0000"/>
                </a:solidFill>
              </a:rPr>
              <a:t>WGBS_modern</a:t>
            </a:r>
            <a:r>
              <a:rPr lang="en-US" sz="1100" dirty="0">
                <a:solidFill>
                  <a:srgbClr val="FF0000"/>
                </a:solidFill>
              </a:rPr>
              <a:t>/ref/ with the specified options: -q --score-min L,0,-0.2 --ignore-quals --no-mixed --no-discordant --dovetail --</a:t>
            </a:r>
            <a:r>
              <a:rPr lang="en-US" sz="1100" dirty="0" err="1">
                <a:solidFill>
                  <a:srgbClr val="FF0000"/>
                </a:solidFill>
              </a:rPr>
              <a:t>maxins</a:t>
            </a:r>
            <a:r>
              <a:rPr lang="en-US" sz="1100" dirty="0">
                <a:solidFill>
                  <a:srgbClr val="FF0000"/>
                </a:solidFill>
              </a:rPr>
              <a:t> 500</a:t>
            </a:r>
          </a:p>
          <a:p>
            <a:r>
              <a:rPr lang="en-US" sz="1100" dirty="0"/>
              <a:t>Option '--directional' specified (default mode): alignments to complementary strands (CTOT, CTOB) were ignored (i.e. not performed)</a:t>
            </a:r>
          </a:p>
          <a:p>
            <a:endParaRPr lang="en-US" sz="1100" dirty="0"/>
          </a:p>
          <a:p>
            <a:r>
              <a:rPr lang="en-US" sz="1100" dirty="0"/>
              <a:t>Final Alignment report</a:t>
            </a:r>
          </a:p>
          <a:p>
            <a:r>
              <a:rPr lang="en-US" sz="1100" dirty="0"/>
              <a:t>======================</a:t>
            </a:r>
          </a:p>
          <a:p>
            <a:r>
              <a:rPr lang="en-US" sz="1100" dirty="0"/>
              <a:t>Sequence pairs </a:t>
            </a:r>
            <a:r>
              <a:rPr lang="en-US" sz="1100" dirty="0" err="1"/>
              <a:t>analysed</a:t>
            </a:r>
            <a:r>
              <a:rPr lang="en-US" sz="1100" dirty="0"/>
              <a:t> in total:       46875652</a:t>
            </a:r>
          </a:p>
          <a:p>
            <a:r>
              <a:rPr lang="en-US" sz="1100" dirty="0"/>
              <a:t>Number of paired-end alignments with a unique best hit: 21919982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Mapping efficiency:     46.8%</a:t>
            </a:r>
          </a:p>
          <a:p>
            <a:r>
              <a:rPr lang="en-US" sz="1100" dirty="0"/>
              <a:t>Sequence pairs with no alignments under any condition:  16805300</a:t>
            </a:r>
          </a:p>
          <a:p>
            <a:r>
              <a:rPr lang="en-US" sz="1100" dirty="0">
                <a:solidFill>
                  <a:srgbClr val="FF0000"/>
                </a:solidFill>
              </a:rPr>
              <a:t>Sequence pairs did not map uniquely:    8150370</a:t>
            </a:r>
          </a:p>
          <a:p>
            <a:r>
              <a:rPr lang="en-US" sz="1100" dirty="0"/>
              <a:t>Sequence pairs which were discarded because genomic sequence could not be extracted:    102</a:t>
            </a:r>
          </a:p>
          <a:p>
            <a:endParaRPr lang="en-US" sz="1100" dirty="0"/>
          </a:p>
          <a:p>
            <a:r>
              <a:rPr lang="en-US" sz="1100" dirty="0"/>
              <a:t>Number of sequence pairs with unique best (first) alignment came from the bowtie output:</a:t>
            </a:r>
          </a:p>
          <a:p>
            <a:r>
              <a:rPr lang="en-US" sz="1100" dirty="0"/>
              <a:t>CT/GA/CT:       10880440        ((converted) top strand)</a:t>
            </a:r>
          </a:p>
          <a:p>
            <a:r>
              <a:rPr lang="en-US" sz="1100" dirty="0"/>
              <a:t>GA/CT/CT:       0       (complementary to (converted) top strand)</a:t>
            </a:r>
          </a:p>
          <a:p>
            <a:r>
              <a:rPr lang="en-US" sz="1100" dirty="0"/>
              <a:t>GA/CT/GA:       0       (complementary to (converted) bottom strand)</a:t>
            </a:r>
          </a:p>
          <a:p>
            <a:r>
              <a:rPr lang="en-US" sz="1100" dirty="0"/>
              <a:t>CT/GA/GA:       11039440        ((converted) bottom strand)</a:t>
            </a:r>
          </a:p>
          <a:p>
            <a:endParaRPr lang="en-US" sz="1100" dirty="0"/>
          </a:p>
          <a:p>
            <a:r>
              <a:rPr lang="en-US" sz="1100" dirty="0"/>
              <a:t>Number of alignments to (merely theoretical) complementary strands being rejected in total:    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13087-3FD1-DA4E-8B66-A8142E98CBCF}"/>
              </a:ext>
            </a:extLst>
          </p:cNvPr>
          <p:cNvSpPr/>
          <p:nvPr/>
        </p:nvSpPr>
        <p:spPr>
          <a:xfrm>
            <a:off x="5780315" y="1828797"/>
            <a:ext cx="335280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Total number of C's </a:t>
            </a:r>
            <a:r>
              <a:rPr lang="en-US" sz="1100" dirty="0" err="1"/>
              <a:t>analysed</a:t>
            </a:r>
            <a:r>
              <a:rPr lang="en-US" sz="1100" dirty="0"/>
              <a:t>:   1059536956</a:t>
            </a:r>
          </a:p>
          <a:p>
            <a:endParaRPr lang="en-US" sz="1100" dirty="0"/>
          </a:p>
          <a:p>
            <a:r>
              <a:rPr lang="en-US" sz="1100" dirty="0"/>
              <a:t>Total methylated C's in CpG context:    88912397</a:t>
            </a:r>
          </a:p>
          <a:p>
            <a:r>
              <a:rPr lang="en-US" sz="1100" dirty="0"/>
              <a:t>Total methylated C's in CHG context:    90567352</a:t>
            </a:r>
          </a:p>
          <a:p>
            <a:r>
              <a:rPr lang="en-US" sz="1100" dirty="0"/>
              <a:t>Total methylated C's in CHH context:    35216744</a:t>
            </a:r>
          </a:p>
          <a:p>
            <a:r>
              <a:rPr lang="en-US" sz="1100" dirty="0"/>
              <a:t>Total methylated C's in Unknown context:        57600</a:t>
            </a:r>
          </a:p>
          <a:p>
            <a:endParaRPr lang="en-US" sz="1100" dirty="0"/>
          </a:p>
          <a:p>
            <a:r>
              <a:rPr lang="en-US" sz="1100" dirty="0"/>
              <a:t>Total unmethylated C's in CpG context:  38675814</a:t>
            </a:r>
          </a:p>
          <a:p>
            <a:r>
              <a:rPr lang="en-US" sz="1100" dirty="0"/>
              <a:t>Total unmethylated C's in CHG context:  85002043</a:t>
            </a:r>
          </a:p>
          <a:p>
            <a:r>
              <a:rPr lang="en-US" sz="1100" dirty="0"/>
              <a:t>Total unmethylated C's in CHH context:  721162606</a:t>
            </a:r>
          </a:p>
          <a:p>
            <a:r>
              <a:rPr lang="en-US" sz="1100" dirty="0"/>
              <a:t>Total unmethylated C's in Unknown context:      375714</a:t>
            </a:r>
          </a:p>
          <a:p>
            <a:endParaRPr lang="en-US" sz="1100" dirty="0"/>
          </a:p>
          <a:p>
            <a:r>
              <a:rPr lang="en-US" sz="1100" dirty="0">
                <a:solidFill>
                  <a:schemeClr val="accent2"/>
                </a:solidFill>
              </a:rPr>
              <a:t>C methylated in CpG context:    69.7%</a:t>
            </a:r>
          </a:p>
          <a:p>
            <a:r>
              <a:rPr lang="en-US" sz="1100" dirty="0">
                <a:solidFill>
                  <a:schemeClr val="accent2"/>
                </a:solidFill>
              </a:rPr>
              <a:t>C methylated in CHG context:    51.6%</a:t>
            </a:r>
          </a:p>
          <a:p>
            <a:r>
              <a:rPr lang="en-US" sz="1100" dirty="0">
                <a:solidFill>
                  <a:schemeClr val="accent2"/>
                </a:solidFill>
              </a:rPr>
              <a:t>C methylated in CHH context:    4.7%</a:t>
            </a:r>
          </a:p>
          <a:p>
            <a:r>
              <a:rPr lang="en-US" sz="1100" dirty="0">
                <a:solidFill>
                  <a:schemeClr val="accent2"/>
                </a:solidFill>
              </a:rPr>
              <a:t>C methylated in unknown context (CN or CHN):    13.3%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7FC98B-9236-F447-A6F8-A527C34D02B0}"/>
              </a:ext>
            </a:extLst>
          </p:cNvPr>
          <p:cNvCxnSpPr/>
          <p:nvPr/>
        </p:nvCxnSpPr>
        <p:spPr>
          <a:xfrm>
            <a:off x="5693229" y="391885"/>
            <a:ext cx="0" cy="4659086"/>
          </a:xfrm>
          <a:prstGeom prst="line">
            <a:avLst/>
          </a:prstGeom>
          <a:ln w="12700">
            <a:solidFill>
              <a:srgbClr val="7ECB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473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21E741-3CEE-7740-8946-5B3BFFD0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6279"/>
            <a:ext cx="9144000" cy="29124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3A7F01-4994-2447-8D12-51E0C5EB498B}"/>
              </a:ext>
            </a:extLst>
          </p:cNvPr>
          <p:cNvSpPr/>
          <p:nvPr/>
        </p:nvSpPr>
        <p:spPr>
          <a:xfrm>
            <a:off x="0" y="301741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7ECBB6"/>
                </a:solidFill>
              </a:rPr>
              <a:t>9 </a:t>
            </a:r>
            <a:r>
              <a:rPr lang="en-US" sz="2000" b="1" dirty="0" err="1">
                <a:solidFill>
                  <a:srgbClr val="7ECBB6"/>
                </a:solidFill>
              </a:rPr>
              <a:t>bismark</a:t>
            </a:r>
            <a:r>
              <a:rPr lang="en-US" sz="2000" b="1" dirty="0">
                <a:solidFill>
                  <a:srgbClr val="7ECBB6"/>
                </a:solidFill>
              </a:rPr>
              <a:t> alignment reports</a:t>
            </a:r>
          </a:p>
        </p:txBody>
      </p:sp>
    </p:spTree>
    <p:extLst>
      <p:ext uri="{BB962C8B-B14F-4D97-AF65-F5344CB8AC3E}">
        <p14:creationId xmlns:p14="http://schemas.microsoft.com/office/powerpoint/2010/main" val="1694671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1E2CD-5808-D64B-BB56-5F7AE3C98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647" y="1198787"/>
            <a:ext cx="3002420" cy="2001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B3C8B-E5F7-5748-BE1E-03C45726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3" y="1198787"/>
            <a:ext cx="3002420" cy="2001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3F887-0F77-744F-B87C-66CC20F7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790" y="1198787"/>
            <a:ext cx="3002420" cy="20016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790AF8-8B2B-F547-81AC-AA76B1FDDCFE}"/>
              </a:ext>
            </a:extLst>
          </p:cNvPr>
          <p:cNvSpPr/>
          <p:nvPr/>
        </p:nvSpPr>
        <p:spPr>
          <a:xfrm>
            <a:off x="0" y="388828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7ECBB6"/>
                </a:solidFill>
              </a:rPr>
              <a:t>9 </a:t>
            </a:r>
            <a:r>
              <a:rPr lang="en-US" sz="2000" b="1" dirty="0" err="1">
                <a:solidFill>
                  <a:srgbClr val="7ECBB6"/>
                </a:solidFill>
              </a:rPr>
              <a:t>bismark</a:t>
            </a:r>
            <a:r>
              <a:rPr lang="en-US" sz="2000" b="1" dirty="0">
                <a:solidFill>
                  <a:srgbClr val="7ECBB6"/>
                </a:solidFill>
              </a:rPr>
              <a:t> alignment reports</a:t>
            </a:r>
          </a:p>
        </p:txBody>
      </p:sp>
    </p:spTree>
    <p:extLst>
      <p:ext uri="{BB962C8B-B14F-4D97-AF65-F5344CB8AC3E}">
        <p14:creationId xmlns:p14="http://schemas.microsoft.com/office/powerpoint/2010/main" val="89409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0929" y="2335244"/>
            <a:ext cx="7642141" cy="2462958"/>
          </a:xfrm>
        </p:spPr>
        <p:txBody>
          <a:bodyPr/>
          <a:lstStyle/>
          <a:p>
            <a:r>
              <a:rPr lang="en-GB" dirty="0">
                <a:sym typeface="Wingdings" pitchFamily="2" charset="2"/>
              </a:rPr>
              <a:t>The m</a:t>
            </a:r>
            <a:r>
              <a:rPr lang="en-GB" altLang="zh-CN" dirty="0">
                <a:sym typeface="Wingdings" pitchFamily="2" charset="2"/>
              </a:rPr>
              <a:t>apping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efficiency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reasonable</a:t>
            </a:r>
            <a:r>
              <a:rPr lang="en-GB" altLang="zh-CN" dirty="0">
                <a:sym typeface="Wingdings" pitchFamily="2" charset="2"/>
              </a:rPr>
              <a:t>, however, it might be improved.</a:t>
            </a:r>
          </a:p>
          <a:p>
            <a:r>
              <a:rPr lang="en-US" altLang="zh-CN" dirty="0">
                <a:sym typeface="Wingdings" pitchFamily="2" charset="2"/>
              </a:rPr>
              <a:t>Unique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reads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mapping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efficiency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: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about</a:t>
            </a:r>
            <a:r>
              <a:rPr lang="en-US" altLang="zh-CN" dirty="0">
                <a:sym typeface="Wingdings" pitchFamily="2" charset="2"/>
              </a:rPr>
              <a:t> 50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%</a:t>
            </a:r>
            <a:r>
              <a:rPr lang="zh-CN" altLang="en-US" dirty="0">
                <a:sym typeface="Wingdings" pitchFamily="2" charset="2"/>
              </a:rPr>
              <a:t> </a:t>
            </a:r>
            <a:endParaRPr lang="en-US" altLang="zh-CN" dirty="0">
              <a:sym typeface="Wingdings" pitchFamily="2" charset="2"/>
            </a:endParaRPr>
          </a:p>
          <a:p>
            <a:r>
              <a:rPr lang="en-US" altLang="zh-CN" dirty="0">
                <a:sym typeface="Wingdings" pitchFamily="2" charset="2"/>
              </a:rPr>
              <a:t>Total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reads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mapping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efficiency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: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60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%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to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70%</a:t>
            </a:r>
          </a:p>
          <a:p>
            <a:r>
              <a:rPr lang="en-GB" altLang="zh-CN" dirty="0">
                <a:sym typeface="Wingdings" pitchFamily="2" charset="2"/>
              </a:rPr>
              <a:t>Actual mapping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efficiency : over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50%</a:t>
            </a:r>
            <a:r>
              <a:rPr lang="en-GB" altLang="zh-CN" dirty="0">
                <a:sym typeface="Wingdings" pitchFamily="2" charset="2"/>
              </a:rPr>
              <a:t>,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probably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near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60%</a:t>
            </a:r>
            <a:r>
              <a:rPr lang="zh-CN" altLang="en-US" dirty="0">
                <a:sym typeface="Wingdings" pitchFamily="2" charset="2"/>
              </a:rPr>
              <a:t> </a:t>
            </a:r>
            <a:endParaRPr lang="en-GB" altLang="zh-CN" dirty="0">
              <a:sym typeface="Wingdings" pitchFamily="2" charset="2"/>
            </a:endParaRPr>
          </a:p>
          <a:p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Per base sequence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content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Bisulfite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sequencing</a:t>
            </a:r>
          </a:p>
          <a:p>
            <a:endParaRPr lang="en-GB" altLang="zh-CN" dirty="0">
              <a:sym typeface="Wingdings" pitchFamily="2" charset="2"/>
            </a:endParaRPr>
          </a:p>
          <a:p>
            <a:endParaRPr lang="en-US" altLang="zh-CN" dirty="0">
              <a:sym typeface="Wingdings" pitchFamily="2" charset="2"/>
            </a:endParaRPr>
          </a:p>
          <a:p>
            <a:endParaRPr lang="en-US" altLang="zh-CN" dirty="0">
              <a:sym typeface="Wingdings" pitchFamily="2" charset="2"/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11484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25013" y="1730829"/>
            <a:ext cx="8618987" cy="3200399"/>
          </a:xfrm>
        </p:spPr>
        <p:txBody>
          <a:bodyPr/>
          <a:lstStyle/>
          <a:p>
            <a:r>
              <a:rPr lang="en-GB" dirty="0"/>
              <a:t>Contamination </a:t>
            </a:r>
          </a:p>
          <a:p>
            <a:r>
              <a:rPr lang="en-US" dirty="0"/>
              <a:t>R</a:t>
            </a:r>
            <a:r>
              <a:rPr lang="en-GB" dirty="0" err="1"/>
              <a:t>eads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GB" altLang="zh-CN" dirty="0"/>
              <a:t>(</a:t>
            </a:r>
            <a:r>
              <a:rPr lang="zh-CN" altLang="en-US" dirty="0"/>
              <a:t>√</a:t>
            </a:r>
            <a:r>
              <a:rPr lang="en-GB" altLang="zh-CN" dirty="0"/>
              <a:t>)</a:t>
            </a:r>
            <a:endParaRPr lang="en-GB" dirty="0"/>
          </a:p>
          <a:p>
            <a:r>
              <a:rPr lang="en-GB" dirty="0"/>
              <a:t>Using a more relaxed scoring function (--</a:t>
            </a:r>
            <a:r>
              <a:rPr lang="en-GB" dirty="0" err="1"/>
              <a:t>score_min</a:t>
            </a:r>
            <a:r>
              <a:rPr lang="en-GB" dirty="0"/>
              <a:t> L,0,-0.6)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sz="1000" dirty="0">
                <a:solidFill>
                  <a:srgbClr val="FF0000"/>
                </a:solidFill>
              </a:rPr>
              <a:t>Originally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sz="1000" dirty="0">
                <a:solidFill>
                  <a:srgbClr val="FF0000"/>
                </a:solidFill>
              </a:rPr>
              <a:t>–score-min L,0,-0.2</a:t>
            </a:r>
            <a:endParaRPr lang="en-GB" sz="1000" dirty="0"/>
          </a:p>
          <a:p>
            <a:r>
              <a:rPr lang="en-GB" dirty="0"/>
              <a:t>Shifting</a:t>
            </a:r>
            <a:r>
              <a:rPr lang="zh-CN" altLang="en-US" dirty="0"/>
              <a:t> </a:t>
            </a:r>
            <a:r>
              <a:rPr lang="en-GB" dirty="0"/>
              <a:t>bowtie 1 or bowtie2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</a:p>
          <a:p>
            <a:r>
              <a:rPr lang="en-US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r>
              <a:rPr lang="en-GB" altLang="zh-CN" dirty="0"/>
              <a:t>:</a:t>
            </a:r>
            <a:r>
              <a:rPr lang="en-US" altLang="zh-CN" dirty="0"/>
              <a:t> </a:t>
            </a:r>
            <a:r>
              <a:rPr lang="en-GB" dirty="0">
                <a:solidFill>
                  <a:srgbClr val="E17420"/>
                </a:solidFill>
              </a:rPr>
              <a:t>directional library</a:t>
            </a:r>
            <a:r>
              <a:rPr lang="zh-CN" altLang="en-US" dirty="0">
                <a:solidFill>
                  <a:srgbClr val="E17420"/>
                </a:solidFill>
              </a:rPr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non-</a:t>
            </a:r>
            <a:r>
              <a:rPr lang="en-GB" dirty="0"/>
              <a:t>directional library</a:t>
            </a:r>
            <a:r>
              <a:rPr lang="zh-CN" altLang="en-US" dirty="0"/>
              <a:t> </a:t>
            </a:r>
            <a:r>
              <a:rPr lang="en-GB" altLang="zh-CN" dirty="0"/>
              <a:t>(√)</a:t>
            </a:r>
            <a:endParaRPr lang="en-GB" dirty="0"/>
          </a:p>
          <a:p>
            <a:r>
              <a:rPr lang="en-GB" dirty="0"/>
              <a:t>Narrowing the source of errors down by systematically trimming the reads either from the 5' side (e.g. trim 10, 20, 30bp) or the 3' side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25013" y="1209652"/>
            <a:ext cx="6060844" cy="380867"/>
          </a:xfrm>
        </p:spPr>
        <p:txBody>
          <a:bodyPr/>
          <a:lstStyle/>
          <a:p>
            <a:r>
              <a:rPr lang="en-US" sz="2800" dirty="0"/>
              <a:t>How to improve</a:t>
            </a:r>
            <a:r>
              <a:rPr lang="zh-CN" altLang="en-US" sz="2800" dirty="0"/>
              <a:t> </a:t>
            </a:r>
            <a:r>
              <a:rPr lang="en-US" altLang="zh-CN" sz="2800" dirty="0"/>
              <a:t>mapping</a:t>
            </a:r>
            <a:r>
              <a:rPr lang="zh-CN" altLang="en-US" sz="2800" dirty="0"/>
              <a:t> </a:t>
            </a:r>
            <a:r>
              <a:rPr lang="en-US" altLang="zh-CN" sz="2800" dirty="0"/>
              <a:t>efficiency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9863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64029" y="1957042"/>
            <a:ext cx="7783285" cy="1122966"/>
          </a:xfrm>
        </p:spPr>
        <p:txBody>
          <a:bodyPr/>
          <a:lstStyle/>
          <a:p>
            <a:pPr algn="ctr"/>
            <a:r>
              <a:rPr lang="en-US" dirty="0"/>
              <a:t>Step</a:t>
            </a:r>
            <a:r>
              <a:rPr lang="zh-CN" altLang="en-US" dirty="0"/>
              <a:t> </a:t>
            </a:r>
            <a:r>
              <a:rPr lang="en-GB" altLang="zh-CN" dirty="0"/>
              <a:t>Five: Deduplication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990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EF4C20D-15E6-1149-89EB-1F29DB33DC22}"/>
              </a:ext>
            </a:extLst>
          </p:cNvPr>
          <p:cNvSpPr txBox="1">
            <a:spLocks/>
          </p:cNvSpPr>
          <p:nvPr/>
        </p:nvSpPr>
        <p:spPr>
          <a:xfrm>
            <a:off x="1" y="422497"/>
            <a:ext cx="2209800" cy="38086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7ECBB6"/>
                </a:solidFill>
              </a:rPr>
              <a:t>Alignment</a:t>
            </a:r>
            <a:r>
              <a:rPr lang="zh-CN" altLang="en-US" dirty="0">
                <a:solidFill>
                  <a:srgbClr val="7ECBB6"/>
                </a:solidFill>
              </a:rPr>
              <a:t> </a:t>
            </a:r>
            <a:r>
              <a:rPr lang="en-US" altLang="zh-CN" dirty="0">
                <a:solidFill>
                  <a:srgbClr val="7ECBB6"/>
                </a:solidFill>
              </a:rPr>
              <a:t>Report</a:t>
            </a:r>
            <a:endParaRPr lang="en-US" dirty="0">
              <a:solidFill>
                <a:srgbClr val="7ECBB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0FB809-BB23-CC4C-A3F0-DF561A226D5D}"/>
              </a:ext>
            </a:extLst>
          </p:cNvPr>
          <p:cNvSpPr/>
          <p:nvPr/>
        </p:nvSpPr>
        <p:spPr>
          <a:xfrm>
            <a:off x="0" y="832812"/>
            <a:ext cx="5780315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Bismark</a:t>
            </a:r>
            <a:r>
              <a:rPr lang="en-US" sz="1100" dirty="0"/>
              <a:t> report for: cabsau_R1_val_1.fq and cabsau_R2_val_2.fq </a:t>
            </a:r>
            <a:r>
              <a:rPr lang="en-US" sz="1100" dirty="0">
                <a:solidFill>
                  <a:srgbClr val="FF0000"/>
                </a:solidFill>
              </a:rPr>
              <a:t>(version: v0.22.3)</a:t>
            </a:r>
          </a:p>
          <a:p>
            <a:r>
              <a:rPr lang="en-US" sz="1100" dirty="0" err="1"/>
              <a:t>Bismark</a:t>
            </a:r>
            <a:r>
              <a:rPr lang="en-US" sz="1100" dirty="0"/>
              <a:t> was run with Bowtie 2 against the bisulfite genome of </a:t>
            </a:r>
            <a:r>
              <a:rPr lang="en-US" sz="1100" dirty="0">
                <a:solidFill>
                  <a:srgbClr val="FF0000"/>
                </a:solidFill>
              </a:rPr>
              <a:t>/</a:t>
            </a:r>
            <a:r>
              <a:rPr lang="en-US" sz="1100" dirty="0" err="1">
                <a:solidFill>
                  <a:srgbClr val="FF0000"/>
                </a:solidFill>
              </a:rPr>
              <a:t>mnt</a:t>
            </a:r>
            <a:r>
              <a:rPr lang="en-US" sz="1100" dirty="0">
                <a:solidFill>
                  <a:srgbClr val="FF0000"/>
                </a:solidFill>
              </a:rPr>
              <a:t>/data/</a:t>
            </a:r>
            <a:r>
              <a:rPr lang="en-US" sz="1100" dirty="0" err="1">
                <a:solidFill>
                  <a:srgbClr val="FF0000"/>
                </a:solidFill>
              </a:rPr>
              <a:t>shuya</a:t>
            </a:r>
            <a:r>
              <a:rPr lang="en-US" sz="1100" dirty="0">
                <a:solidFill>
                  <a:srgbClr val="FF0000"/>
                </a:solidFill>
              </a:rPr>
              <a:t>/</a:t>
            </a:r>
            <a:r>
              <a:rPr lang="en-US" sz="1100" dirty="0" err="1">
                <a:solidFill>
                  <a:srgbClr val="FF0000"/>
                </a:solidFill>
              </a:rPr>
              <a:t>WGBS_modern</a:t>
            </a:r>
            <a:r>
              <a:rPr lang="en-US" sz="1100" dirty="0">
                <a:solidFill>
                  <a:srgbClr val="FF0000"/>
                </a:solidFill>
              </a:rPr>
              <a:t>/ref/ with the specified options: -q --score-min L,0,-0.2 --ignore-quals --no-mixed --no-discordant --dovetail --</a:t>
            </a:r>
            <a:r>
              <a:rPr lang="en-US" sz="1100" dirty="0" err="1">
                <a:solidFill>
                  <a:srgbClr val="FF0000"/>
                </a:solidFill>
              </a:rPr>
              <a:t>maxins</a:t>
            </a:r>
            <a:r>
              <a:rPr lang="en-US" sz="1100" dirty="0">
                <a:solidFill>
                  <a:srgbClr val="FF0000"/>
                </a:solidFill>
              </a:rPr>
              <a:t> 500</a:t>
            </a:r>
          </a:p>
          <a:p>
            <a:r>
              <a:rPr lang="en-US" sz="1100" dirty="0"/>
              <a:t>Option '--directional' specified (default mode): alignments to complementary strands (CTOT, CTOB) were ignored (i.e. not performed)</a:t>
            </a:r>
          </a:p>
          <a:p>
            <a:endParaRPr lang="en-US" sz="1100" dirty="0"/>
          </a:p>
          <a:p>
            <a:r>
              <a:rPr lang="en-US" sz="1100" dirty="0"/>
              <a:t>Final Alignment report</a:t>
            </a:r>
          </a:p>
          <a:p>
            <a:r>
              <a:rPr lang="en-US" sz="1100" dirty="0"/>
              <a:t>======================</a:t>
            </a:r>
          </a:p>
          <a:p>
            <a:r>
              <a:rPr lang="en-US" sz="1100" dirty="0"/>
              <a:t>Sequence pairs </a:t>
            </a:r>
            <a:r>
              <a:rPr lang="en-US" sz="1100" dirty="0" err="1"/>
              <a:t>analysed</a:t>
            </a:r>
            <a:r>
              <a:rPr lang="en-US" sz="1100" dirty="0"/>
              <a:t> in total:       46875652</a:t>
            </a:r>
          </a:p>
          <a:p>
            <a:r>
              <a:rPr lang="en-US" sz="1100" dirty="0"/>
              <a:t>Number of paired-end alignments with a unique best hit: 21919982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Mapping efficiency:     46.8%</a:t>
            </a:r>
          </a:p>
          <a:p>
            <a:r>
              <a:rPr lang="en-US" sz="1100" dirty="0"/>
              <a:t>Sequence pairs with no alignments under any condition:  16805300</a:t>
            </a:r>
          </a:p>
          <a:p>
            <a:r>
              <a:rPr lang="en-US" sz="1100" dirty="0">
                <a:solidFill>
                  <a:srgbClr val="FF0000"/>
                </a:solidFill>
              </a:rPr>
              <a:t>Sequence pairs did not map uniquely:    8150370</a:t>
            </a:r>
          </a:p>
          <a:p>
            <a:r>
              <a:rPr lang="en-US" sz="1100" dirty="0"/>
              <a:t>Sequence pairs which were discarded because genomic sequence could not be extracted:    102</a:t>
            </a:r>
          </a:p>
          <a:p>
            <a:endParaRPr lang="en-US" sz="1100" dirty="0"/>
          </a:p>
          <a:p>
            <a:r>
              <a:rPr lang="en-US" sz="1100" dirty="0"/>
              <a:t>Number of sequence pairs with unique best (first) alignment came from the bowtie output:</a:t>
            </a:r>
          </a:p>
          <a:p>
            <a:r>
              <a:rPr lang="en-US" sz="1100" dirty="0"/>
              <a:t>CT/GA/CT:       10880440        ((converted) top strand)</a:t>
            </a:r>
          </a:p>
          <a:p>
            <a:r>
              <a:rPr lang="en-US" sz="1100" dirty="0"/>
              <a:t>GA/CT/CT:       0       (complementary to (converted) top strand)</a:t>
            </a:r>
          </a:p>
          <a:p>
            <a:r>
              <a:rPr lang="en-US" sz="1100" dirty="0"/>
              <a:t>GA/CT/GA:       0       (complementary to (converted) bottom strand)</a:t>
            </a:r>
          </a:p>
          <a:p>
            <a:r>
              <a:rPr lang="en-US" sz="1100" dirty="0"/>
              <a:t>CT/GA/GA:       11039440        ((converted) bottom strand)</a:t>
            </a:r>
          </a:p>
          <a:p>
            <a:endParaRPr lang="en-US" sz="1100" dirty="0"/>
          </a:p>
          <a:p>
            <a:r>
              <a:rPr lang="en-US" sz="1100" dirty="0"/>
              <a:t>Number of alignments to (merely theoretical) complementary strands being rejected in total:    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13087-3FD1-DA4E-8B66-A8142E98CBCF}"/>
              </a:ext>
            </a:extLst>
          </p:cNvPr>
          <p:cNvSpPr/>
          <p:nvPr/>
        </p:nvSpPr>
        <p:spPr>
          <a:xfrm>
            <a:off x="5780315" y="1828797"/>
            <a:ext cx="335280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Total number of C's </a:t>
            </a:r>
            <a:r>
              <a:rPr lang="en-US" sz="1100" dirty="0" err="1"/>
              <a:t>analysed</a:t>
            </a:r>
            <a:r>
              <a:rPr lang="en-US" sz="1100" dirty="0"/>
              <a:t>:   1059536956</a:t>
            </a:r>
          </a:p>
          <a:p>
            <a:endParaRPr lang="en-US" sz="1100" dirty="0"/>
          </a:p>
          <a:p>
            <a:r>
              <a:rPr lang="en-US" sz="1100" dirty="0"/>
              <a:t>Total methylated C's in CpG context:    88912397</a:t>
            </a:r>
          </a:p>
          <a:p>
            <a:r>
              <a:rPr lang="en-US" sz="1100" dirty="0"/>
              <a:t>Total methylated C's in CHG context:    90567352</a:t>
            </a:r>
          </a:p>
          <a:p>
            <a:r>
              <a:rPr lang="en-US" sz="1100" dirty="0"/>
              <a:t>Total methylated C's in CHH context:    35216744</a:t>
            </a:r>
          </a:p>
          <a:p>
            <a:r>
              <a:rPr lang="en-US" sz="1100" dirty="0"/>
              <a:t>Total methylated C's in Unknown context:        57600</a:t>
            </a:r>
          </a:p>
          <a:p>
            <a:endParaRPr lang="en-US" sz="1100" dirty="0"/>
          </a:p>
          <a:p>
            <a:r>
              <a:rPr lang="en-US" sz="1100" dirty="0"/>
              <a:t>Total unmethylated C's in CpG context:  38675814</a:t>
            </a:r>
          </a:p>
          <a:p>
            <a:r>
              <a:rPr lang="en-US" sz="1100" dirty="0"/>
              <a:t>Total unmethylated C's in CHG context:  85002043</a:t>
            </a:r>
          </a:p>
          <a:p>
            <a:r>
              <a:rPr lang="en-US" sz="1100" dirty="0"/>
              <a:t>Total unmethylated C's in CHH context:  721162606</a:t>
            </a:r>
          </a:p>
          <a:p>
            <a:r>
              <a:rPr lang="en-US" sz="1100" dirty="0"/>
              <a:t>Total unmethylated C's in Unknown context:      375714</a:t>
            </a:r>
          </a:p>
          <a:p>
            <a:endParaRPr lang="en-US" sz="1100" dirty="0"/>
          </a:p>
          <a:p>
            <a:r>
              <a:rPr lang="en-US" sz="1100" dirty="0">
                <a:solidFill>
                  <a:schemeClr val="accent2"/>
                </a:solidFill>
              </a:rPr>
              <a:t>C methylated in CpG context:    69.7%</a:t>
            </a:r>
          </a:p>
          <a:p>
            <a:r>
              <a:rPr lang="en-US" sz="1100" dirty="0">
                <a:solidFill>
                  <a:schemeClr val="accent2"/>
                </a:solidFill>
              </a:rPr>
              <a:t>C methylated in CHG context:    51.6%</a:t>
            </a:r>
          </a:p>
          <a:p>
            <a:r>
              <a:rPr lang="en-US" sz="1100" dirty="0">
                <a:solidFill>
                  <a:schemeClr val="accent2"/>
                </a:solidFill>
              </a:rPr>
              <a:t>C methylated in CHH context:    4.7%</a:t>
            </a:r>
          </a:p>
          <a:p>
            <a:r>
              <a:rPr lang="en-US" sz="1100" dirty="0">
                <a:solidFill>
                  <a:schemeClr val="accent2"/>
                </a:solidFill>
              </a:rPr>
              <a:t>C methylated in unknown context (CN or CHN):    13.3%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7FC98B-9236-F447-A6F8-A527C34D02B0}"/>
              </a:ext>
            </a:extLst>
          </p:cNvPr>
          <p:cNvCxnSpPr/>
          <p:nvPr/>
        </p:nvCxnSpPr>
        <p:spPr>
          <a:xfrm>
            <a:off x="5693229" y="391885"/>
            <a:ext cx="0" cy="4659086"/>
          </a:xfrm>
          <a:prstGeom prst="line">
            <a:avLst/>
          </a:prstGeom>
          <a:ln w="12700">
            <a:solidFill>
              <a:srgbClr val="7ECB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5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B5E95-3A2A-1D4E-BB54-5BEC65C4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342"/>
            <a:ext cx="3331029" cy="2498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96937-7FC8-4E4C-82A4-ABDEED0D8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880" y="2922814"/>
            <a:ext cx="2960914" cy="2220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BA619-C660-654A-8B11-9EC6C9027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575" y="3149084"/>
            <a:ext cx="3102425" cy="1994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F4D820-5F56-454C-8B2B-D5EE24175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565" y="421819"/>
            <a:ext cx="3771902" cy="24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75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6D5E49-5ECA-4A47-B886-43548C96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39" y="10886"/>
            <a:ext cx="7635811" cy="384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48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9289C-C431-054E-BF3A-10FB5EF3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30"/>
            <a:ext cx="9144000" cy="360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9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10331" y="1998864"/>
            <a:ext cx="8083297" cy="1235263"/>
          </a:xfrm>
        </p:spPr>
        <p:txBody>
          <a:bodyPr/>
          <a:lstStyle/>
          <a:p>
            <a:r>
              <a:rPr lang="en-US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en-GB" altLang="zh-CN" dirty="0"/>
              <a:t>:</a:t>
            </a:r>
            <a:r>
              <a:rPr lang="en-US" altLang="zh-CN" dirty="0"/>
              <a:t> </a:t>
            </a:r>
            <a:r>
              <a:rPr lang="en-GB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7180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35C05-9E78-CA49-B2F1-02C0210A3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2571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1EE75-6922-7647-AC13-46B40AC01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9933"/>
            <a:ext cx="9144000" cy="23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02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103682" y="226552"/>
            <a:ext cx="4355433" cy="683344"/>
          </a:xfrm>
        </p:spPr>
        <p:txBody>
          <a:bodyPr/>
          <a:lstStyle/>
          <a:p>
            <a:r>
              <a:rPr lang="en-US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Deduplication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20F2CDB-E9B6-3542-9B80-26083885C7E6}"/>
              </a:ext>
            </a:extLst>
          </p:cNvPr>
          <p:cNvSpPr txBox="1">
            <a:spLocks/>
          </p:cNvSpPr>
          <p:nvPr/>
        </p:nvSpPr>
        <p:spPr>
          <a:xfrm>
            <a:off x="570041" y="226552"/>
            <a:ext cx="4355433" cy="683344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000" b="1" i="0" kern="1200" baseline="0">
                <a:solidFill>
                  <a:srgbClr val="7ECBB6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Before D</a:t>
            </a:r>
            <a:r>
              <a:rPr lang="en-US" altLang="zh-CN" dirty="0"/>
              <a:t>eduplication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AEF367-D284-8640-8C25-01A2B23C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37" y="796823"/>
            <a:ext cx="4003055" cy="300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AF4A07-F18E-754D-A80B-AE7B89B2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474" y="796823"/>
            <a:ext cx="4003055" cy="30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15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1C4AE-989F-5543-A39F-620D70B3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752"/>
            <a:ext cx="9144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90F396-5F49-1046-B219-EE62D2200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1648"/>
            <a:ext cx="9144000" cy="1981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194960-46B6-BB47-A8DA-AF9721961A52}"/>
              </a:ext>
            </a:extLst>
          </p:cNvPr>
          <p:cNvSpPr txBox="1"/>
          <p:nvPr/>
        </p:nvSpPr>
        <p:spPr>
          <a:xfrm>
            <a:off x="1643743" y="2546980"/>
            <a:ext cx="513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2"/>
                </a:solidFill>
              </a:rPr>
              <a:t>Bismark</a:t>
            </a:r>
            <a:r>
              <a:rPr lang="en-US" sz="1600" dirty="0">
                <a:solidFill>
                  <a:schemeClr val="accent2"/>
                </a:solidFill>
              </a:rPr>
              <a:t> Alignment Stats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9A356C-9EAA-DD45-B81D-4B98391B5A26}"/>
              </a:ext>
            </a:extLst>
          </p:cNvPr>
          <p:cNvSpPr txBox="1"/>
          <p:nvPr/>
        </p:nvSpPr>
        <p:spPr>
          <a:xfrm>
            <a:off x="2764971" y="256875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20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21EC8-0FEB-164E-BD70-830E1B8C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227"/>
            <a:ext cx="9144000" cy="377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07D5A-8479-A645-95F2-43717139F934}"/>
              </a:ext>
            </a:extLst>
          </p:cNvPr>
          <p:cNvSpPr txBox="1"/>
          <p:nvPr/>
        </p:nvSpPr>
        <p:spPr>
          <a:xfrm>
            <a:off x="0" y="489580"/>
            <a:ext cx="513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ECBB6"/>
                </a:solidFill>
              </a:rPr>
              <a:t>Cytosine</a:t>
            </a:r>
            <a:r>
              <a:rPr lang="zh-CN" altLang="en-US" sz="1600" dirty="0">
                <a:solidFill>
                  <a:srgbClr val="7ECBB6"/>
                </a:solidFill>
              </a:rPr>
              <a:t> </a:t>
            </a:r>
            <a:r>
              <a:rPr lang="en-US" altLang="zh-CN" sz="1600" dirty="0">
                <a:solidFill>
                  <a:srgbClr val="7ECBB6"/>
                </a:solidFill>
              </a:rPr>
              <a:t>Methylation are</a:t>
            </a:r>
            <a:r>
              <a:rPr lang="zh-CN" altLang="en-US" sz="1600" dirty="0">
                <a:solidFill>
                  <a:srgbClr val="7ECBB6"/>
                </a:solidFill>
              </a:rPr>
              <a:t> </a:t>
            </a:r>
            <a:r>
              <a:rPr lang="en-US" altLang="zh-CN" sz="1600" dirty="0">
                <a:solidFill>
                  <a:srgbClr val="7ECBB6"/>
                </a:solidFill>
              </a:rPr>
              <a:t>in</a:t>
            </a:r>
            <a:r>
              <a:rPr lang="zh-CN" altLang="en-US" sz="1600" dirty="0">
                <a:solidFill>
                  <a:srgbClr val="7ECBB6"/>
                </a:solidFill>
              </a:rPr>
              <a:t> </a:t>
            </a:r>
            <a:r>
              <a:rPr lang="en-GB" altLang="zh-CN" sz="1600" dirty="0">
                <a:solidFill>
                  <a:srgbClr val="7ECBB6"/>
                </a:solidFill>
              </a:rPr>
              <a:t>CpG,</a:t>
            </a:r>
            <a:r>
              <a:rPr lang="en-US" altLang="zh-CN" sz="1600" dirty="0">
                <a:solidFill>
                  <a:srgbClr val="7ECBB6"/>
                </a:solidFill>
              </a:rPr>
              <a:t> </a:t>
            </a:r>
            <a:r>
              <a:rPr lang="en-GB" altLang="zh-CN" sz="1600" dirty="0">
                <a:solidFill>
                  <a:srgbClr val="7ECBB6"/>
                </a:solidFill>
              </a:rPr>
              <a:t>CHG</a:t>
            </a:r>
            <a:r>
              <a:rPr lang="en-US" altLang="zh-CN" sz="1600" dirty="0">
                <a:solidFill>
                  <a:srgbClr val="7ECBB6"/>
                </a:solidFill>
              </a:rPr>
              <a:t> </a:t>
            </a:r>
            <a:r>
              <a:rPr lang="en-GB" altLang="zh-CN" sz="1600" dirty="0">
                <a:solidFill>
                  <a:srgbClr val="7ECBB6"/>
                </a:solidFill>
              </a:rPr>
              <a:t>context</a:t>
            </a:r>
            <a:endParaRPr lang="en-US" sz="1600" dirty="0">
              <a:solidFill>
                <a:srgbClr val="7ECB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19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6D1CD6-1FBD-7B43-9E3D-DF67619B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914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2EA71-36E0-7348-B4D7-E06CEEF4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3590"/>
            <a:ext cx="9144000" cy="2501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35B88-BC21-574C-BA9E-38EA398307E2}"/>
              </a:ext>
            </a:extLst>
          </p:cNvPr>
          <p:cNvSpPr/>
          <p:nvPr/>
        </p:nvSpPr>
        <p:spPr>
          <a:xfrm>
            <a:off x="1703604" y="61330"/>
            <a:ext cx="52926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ECBB6"/>
                </a:solidFill>
              </a:rPr>
              <a:t>Cytosine</a:t>
            </a:r>
            <a:r>
              <a:rPr lang="zh-CN" altLang="en-US" sz="1400" dirty="0">
                <a:solidFill>
                  <a:srgbClr val="7ECBB6"/>
                </a:solidFill>
              </a:rPr>
              <a:t> </a:t>
            </a:r>
            <a:r>
              <a:rPr lang="en-US" altLang="zh-CN" sz="1400" dirty="0">
                <a:solidFill>
                  <a:srgbClr val="7ECBB6"/>
                </a:solidFill>
              </a:rPr>
              <a:t>Methylation are</a:t>
            </a:r>
            <a:r>
              <a:rPr lang="zh-CN" altLang="en-US" sz="1400" dirty="0">
                <a:solidFill>
                  <a:srgbClr val="7ECBB6"/>
                </a:solidFill>
              </a:rPr>
              <a:t> </a:t>
            </a:r>
            <a:r>
              <a:rPr lang="en-US" altLang="zh-CN" sz="1400" dirty="0">
                <a:solidFill>
                  <a:srgbClr val="7ECBB6"/>
                </a:solidFill>
              </a:rPr>
              <a:t>in</a:t>
            </a:r>
            <a:r>
              <a:rPr lang="zh-CN" altLang="en-US" sz="1400" dirty="0">
                <a:solidFill>
                  <a:srgbClr val="7ECBB6"/>
                </a:solidFill>
              </a:rPr>
              <a:t> </a:t>
            </a:r>
            <a:r>
              <a:rPr lang="en-GB" altLang="zh-CN" sz="1400" dirty="0">
                <a:solidFill>
                  <a:srgbClr val="7ECBB6"/>
                </a:solidFill>
              </a:rPr>
              <a:t>CpG,</a:t>
            </a:r>
            <a:r>
              <a:rPr lang="en-US" altLang="zh-CN" sz="1400" dirty="0">
                <a:solidFill>
                  <a:srgbClr val="7ECBB6"/>
                </a:solidFill>
              </a:rPr>
              <a:t> </a:t>
            </a:r>
            <a:r>
              <a:rPr lang="en-GB" altLang="zh-CN" sz="1400" dirty="0">
                <a:solidFill>
                  <a:srgbClr val="7ECBB6"/>
                </a:solidFill>
              </a:rPr>
              <a:t>CHG</a:t>
            </a:r>
            <a:r>
              <a:rPr lang="en-US" altLang="zh-CN" sz="1400" dirty="0">
                <a:solidFill>
                  <a:srgbClr val="7ECBB6"/>
                </a:solidFill>
              </a:rPr>
              <a:t> </a:t>
            </a:r>
            <a:r>
              <a:rPr lang="en-GB" altLang="zh-CN" sz="1400" dirty="0">
                <a:solidFill>
                  <a:srgbClr val="7ECBB6"/>
                </a:solidFill>
              </a:rPr>
              <a:t>context</a:t>
            </a:r>
          </a:p>
          <a:p>
            <a:pPr algn="ctr"/>
            <a:endParaRPr lang="en-GB" altLang="zh-CN" sz="1400" dirty="0">
              <a:solidFill>
                <a:srgbClr val="7ECBB6"/>
              </a:solidFill>
            </a:endParaRPr>
          </a:p>
          <a:p>
            <a:pPr algn="ctr"/>
            <a:r>
              <a:rPr lang="en-GB" sz="1400" dirty="0">
                <a:solidFill>
                  <a:srgbClr val="7ECBB6"/>
                </a:solidFill>
              </a:rPr>
              <a:t>Methylation</a:t>
            </a:r>
            <a:r>
              <a:rPr lang="zh-CN" altLang="en-US" sz="1400" dirty="0">
                <a:solidFill>
                  <a:srgbClr val="7ECBB6"/>
                </a:solidFill>
              </a:rPr>
              <a:t> </a:t>
            </a:r>
            <a:r>
              <a:rPr lang="en-US" altLang="zh-CN" sz="1400" dirty="0">
                <a:solidFill>
                  <a:srgbClr val="7ECBB6"/>
                </a:solidFill>
              </a:rPr>
              <a:t>ratios</a:t>
            </a:r>
            <a:r>
              <a:rPr lang="zh-CN" altLang="en-US" sz="1400" dirty="0">
                <a:solidFill>
                  <a:srgbClr val="7ECBB6"/>
                </a:solidFill>
              </a:rPr>
              <a:t> </a:t>
            </a:r>
            <a:r>
              <a:rPr lang="en-US" altLang="zh-CN" sz="1400" dirty="0">
                <a:solidFill>
                  <a:srgbClr val="7ECBB6"/>
                </a:solidFill>
              </a:rPr>
              <a:t>in</a:t>
            </a:r>
            <a:r>
              <a:rPr lang="zh-CN" altLang="en-US" sz="1400" dirty="0">
                <a:solidFill>
                  <a:srgbClr val="7ECBB6"/>
                </a:solidFill>
              </a:rPr>
              <a:t> </a:t>
            </a:r>
            <a:r>
              <a:rPr lang="en-GB" altLang="zh-CN" sz="1400" dirty="0">
                <a:solidFill>
                  <a:srgbClr val="7ECBB6"/>
                </a:solidFill>
              </a:rPr>
              <a:t>CpG</a:t>
            </a:r>
            <a:r>
              <a:rPr lang="zh-CN" altLang="en-US" sz="1400" dirty="0">
                <a:solidFill>
                  <a:srgbClr val="7ECBB6"/>
                </a:solidFill>
              </a:rPr>
              <a:t> </a:t>
            </a:r>
            <a:r>
              <a:rPr lang="en-US" altLang="zh-CN" sz="1400" dirty="0">
                <a:solidFill>
                  <a:srgbClr val="7ECBB6"/>
                </a:solidFill>
              </a:rPr>
              <a:t>are</a:t>
            </a:r>
            <a:r>
              <a:rPr lang="zh-CN" altLang="en-US" sz="1400" dirty="0">
                <a:solidFill>
                  <a:srgbClr val="7ECBB6"/>
                </a:solidFill>
              </a:rPr>
              <a:t> </a:t>
            </a:r>
            <a:r>
              <a:rPr lang="en-US" altLang="zh-CN" sz="1400" dirty="0">
                <a:solidFill>
                  <a:srgbClr val="7ECBB6"/>
                </a:solidFill>
              </a:rPr>
              <a:t>70</a:t>
            </a:r>
            <a:r>
              <a:rPr lang="zh-CN" altLang="en-US" sz="1400" dirty="0">
                <a:solidFill>
                  <a:srgbClr val="7ECBB6"/>
                </a:solidFill>
              </a:rPr>
              <a:t> </a:t>
            </a:r>
            <a:r>
              <a:rPr lang="en-US" altLang="zh-CN" sz="1400" dirty="0">
                <a:solidFill>
                  <a:srgbClr val="7ECBB6"/>
                </a:solidFill>
              </a:rPr>
              <a:t>%</a:t>
            </a:r>
            <a:r>
              <a:rPr lang="en-GB" altLang="zh-CN" sz="1400" dirty="0">
                <a:solidFill>
                  <a:srgbClr val="7ECBB6"/>
                </a:solidFill>
              </a:rPr>
              <a:t>,</a:t>
            </a:r>
            <a:r>
              <a:rPr lang="en-US" altLang="zh-CN" sz="1400" dirty="0">
                <a:solidFill>
                  <a:srgbClr val="7ECBB6"/>
                </a:solidFill>
              </a:rPr>
              <a:t> </a:t>
            </a:r>
            <a:r>
              <a:rPr lang="en-GB" altLang="zh-CN" sz="1400" dirty="0">
                <a:solidFill>
                  <a:srgbClr val="7ECBB6"/>
                </a:solidFill>
              </a:rPr>
              <a:t>and 50% in CHG, while 5% in CHH.</a:t>
            </a:r>
            <a:endParaRPr lang="en-US" sz="1400" dirty="0">
              <a:solidFill>
                <a:srgbClr val="7ECBB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317867-8499-2948-905F-F36B6EFD0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8324"/>
            <a:ext cx="9144000" cy="22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88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AF5F0-18A4-0646-9029-C3B051A3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514"/>
            <a:ext cx="3069772" cy="2046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592D08-FABE-4B44-B5A8-D824B7E6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6814"/>
            <a:ext cx="2950029" cy="1966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9096E-DA4A-074D-9647-6BE46C82C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114" y="0"/>
            <a:ext cx="3069772" cy="2046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1F0DA-9CEB-2C4C-8DF7-F42467BE7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273" y="2914196"/>
            <a:ext cx="3343955" cy="2229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5293AA-FDA1-0546-A3F8-303E81A1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228" y="0"/>
            <a:ext cx="3069771" cy="2046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45F01-4B98-8F4D-9CF6-15B8FB65C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4228" y="3096984"/>
            <a:ext cx="3069772" cy="20465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340A28-58A8-6542-95FF-1022CEA181C6}"/>
              </a:ext>
            </a:extLst>
          </p:cNvPr>
          <p:cNvSpPr/>
          <p:nvPr/>
        </p:nvSpPr>
        <p:spPr>
          <a:xfrm>
            <a:off x="-1" y="2355474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M-Bias </a:t>
            </a:r>
            <a:r>
              <a:rPr lang="en-GB" sz="1600" dirty="0"/>
              <a:t>this plot shows the average percentage methylation and coverage across reads</a:t>
            </a:r>
          </a:p>
        </p:txBody>
      </p:sp>
    </p:spTree>
    <p:extLst>
      <p:ext uri="{BB962C8B-B14F-4D97-AF65-F5344CB8AC3E}">
        <p14:creationId xmlns:p14="http://schemas.microsoft.com/office/powerpoint/2010/main" val="445115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6527" y="1802857"/>
            <a:ext cx="7486874" cy="24629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Raw data analysis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  <a:p>
            <a:r>
              <a:rPr lang="en-US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trends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en-GB" altLang="zh-CN" dirty="0"/>
              <a:t>,</a:t>
            </a:r>
            <a:r>
              <a:rPr lang="en-US" altLang="zh-CN" dirty="0"/>
              <a:t> </a:t>
            </a:r>
            <a:r>
              <a:rPr lang="en-GB" altLang="zh-CN" dirty="0"/>
              <a:t>such as mapping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en-GB" altLang="zh-CN" dirty="0"/>
              <a:t>,</a:t>
            </a:r>
            <a:r>
              <a:rPr lang="en-US" altLang="zh-CN" dirty="0"/>
              <a:t> methylation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en-GB" altLang="zh-CN" dirty="0"/>
              <a:t>,</a:t>
            </a:r>
            <a:r>
              <a:rPr lang="en-US" altLang="zh-CN" dirty="0"/>
              <a:t> and methylation context </a:t>
            </a:r>
            <a:r>
              <a:rPr lang="en-GB" altLang="zh-CN" dirty="0"/>
              <a:t>….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66527" y="1557995"/>
            <a:ext cx="5373684" cy="380867"/>
          </a:xfrm>
        </p:spPr>
        <p:txBody>
          <a:bodyPr/>
          <a:lstStyle/>
          <a:p>
            <a:r>
              <a:rPr lang="en-US" sz="2800" dirty="0"/>
              <a:t> Conclusion </a:t>
            </a:r>
          </a:p>
        </p:txBody>
      </p:sp>
    </p:spTree>
    <p:extLst>
      <p:ext uri="{BB962C8B-B14F-4D97-AF65-F5344CB8AC3E}">
        <p14:creationId xmlns:p14="http://schemas.microsoft.com/office/powerpoint/2010/main" val="2138780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0477" y="1706222"/>
            <a:ext cx="8423045" cy="24629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Improvement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</a:p>
          <a:p>
            <a:r>
              <a:rPr lang="en-US" dirty="0"/>
              <a:t>Drawing one or two meaningful</a:t>
            </a:r>
            <a:r>
              <a:rPr lang="zh-CN" altLang="en-US" dirty="0"/>
              <a:t> </a:t>
            </a:r>
            <a:r>
              <a:rPr lang="en-US" altLang="zh-CN" dirty="0"/>
              <a:t>conclusions</a:t>
            </a:r>
            <a:r>
              <a:rPr lang="zh-CN" altLang="en-US" dirty="0"/>
              <a:t> </a:t>
            </a:r>
            <a:r>
              <a:rPr lang="en-GB" altLang="zh-CN" dirty="0"/>
              <a:t>for</a:t>
            </a:r>
            <a:r>
              <a:rPr lang="en-US" altLang="zh-CN" dirty="0"/>
              <a:t> </a:t>
            </a:r>
            <a:r>
              <a:rPr lang="en-GB" altLang="zh-CN" dirty="0"/>
              <a:t>one</a:t>
            </a:r>
            <a:r>
              <a:rPr lang="en-US" altLang="zh-CN" dirty="0"/>
              <a:t> figure (publications)</a:t>
            </a:r>
            <a:endParaRPr lang="en-US" dirty="0"/>
          </a:p>
          <a:p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out …</a:t>
            </a:r>
            <a:r>
              <a:rPr lang="zh-CN" altLang="en-US" dirty="0"/>
              <a:t> </a:t>
            </a:r>
            <a:r>
              <a:rPr lang="en-US" altLang="zh-CN" dirty="0" err="1"/>
              <a:t>eg</a:t>
            </a:r>
            <a:r>
              <a:rPr lang="en-GB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methylation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positions</a:t>
            </a:r>
            <a:endParaRPr lang="en-US" dirty="0"/>
          </a:p>
          <a:p>
            <a:r>
              <a:rPr lang="en-US" dirty="0"/>
              <a:t>Combining questions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 </a:t>
            </a:r>
            <a:endParaRPr lang="en-GB" altLang="zh-CN" dirty="0"/>
          </a:p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7927" y="1515788"/>
            <a:ext cx="5373684" cy="380867"/>
          </a:xfrm>
        </p:spPr>
        <p:txBody>
          <a:bodyPr/>
          <a:lstStyle/>
          <a:p>
            <a:r>
              <a:rPr lang="en-US" sz="2800" dirty="0"/>
              <a:t> Future</a:t>
            </a:r>
            <a:r>
              <a:rPr lang="zh-CN" altLang="en-US" sz="2800" dirty="0"/>
              <a:t> </a:t>
            </a:r>
            <a:r>
              <a:rPr lang="en-US" altLang="zh-CN" sz="2800" dirty="0"/>
              <a:t>plans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8624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0477" y="1646416"/>
            <a:ext cx="8423045" cy="368214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-US" dirty="0"/>
              <a:t>aw data process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distinct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GB" dirty="0"/>
              <a:t>(quality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en-GB" altLang="zh-CN" dirty="0"/>
              <a:t>,</a:t>
            </a:r>
            <a:r>
              <a:rPr lang="en-US" altLang="zh-CN" dirty="0"/>
              <a:t> remove</a:t>
            </a:r>
            <a:r>
              <a:rPr lang="zh-CN" altLang="en-US" dirty="0"/>
              <a:t> </a:t>
            </a:r>
            <a:r>
              <a:rPr lang="en-US" altLang="zh-CN" dirty="0"/>
              <a:t>adapters</a:t>
            </a:r>
            <a:r>
              <a:rPr lang="en-GB" altLang="zh-CN" dirty="0"/>
              <a:t>, alignment,</a:t>
            </a:r>
            <a:r>
              <a:rPr lang="en-US" altLang="zh-CN" dirty="0"/>
              <a:t> </a:t>
            </a:r>
            <a:r>
              <a:rPr lang="en-GB" altLang="zh-CN" dirty="0"/>
              <a:t>remove PCR duplication…</a:t>
            </a:r>
            <a:r>
              <a:rPr lang="en-GB" dirty="0"/>
              <a:t>)</a:t>
            </a:r>
            <a:r>
              <a:rPr lang="en-US" dirty="0"/>
              <a:t> </a:t>
            </a:r>
            <a:endParaRPr lang="en-GB" altLang="zh-CN" dirty="0"/>
          </a:p>
          <a:p>
            <a:r>
              <a:rPr lang="en-GB" dirty="0"/>
              <a:t>Batch data processing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GB" altLang="zh-CN" dirty="0"/>
              <a:t>improving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endParaRPr lang="en-GB" altLang="zh-CN" dirty="0"/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GB" dirty="0"/>
              <a:t>packages(</a:t>
            </a:r>
            <a:r>
              <a:rPr lang="en-GB" dirty="0" err="1"/>
              <a:t>multiqc</a:t>
            </a:r>
            <a:r>
              <a:rPr lang="en-GB" dirty="0"/>
              <a:t>), and options</a:t>
            </a:r>
            <a:r>
              <a:rPr lang="zh-CN" altLang="en-US" dirty="0"/>
              <a:t> </a:t>
            </a:r>
            <a:r>
              <a:rPr lang="en-GB" dirty="0"/>
              <a:t>(</a:t>
            </a:r>
            <a:r>
              <a:rPr lang="en-US" dirty="0"/>
              <a:t>multicores</a:t>
            </a:r>
            <a:r>
              <a:rPr lang="en-GB" dirty="0"/>
              <a:t>), a new programming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endParaRPr lang="en-GB" dirty="0"/>
          </a:p>
          <a:p>
            <a:r>
              <a:rPr lang="en-GB" dirty="0"/>
              <a:t>Problem Solving </a:t>
            </a:r>
          </a:p>
          <a:p>
            <a:pPr marL="0" indent="0">
              <a:buNone/>
            </a:pPr>
            <a:r>
              <a:rPr lang="en-GB" dirty="0"/>
              <a:t>   Forums,</a:t>
            </a:r>
            <a:r>
              <a:rPr lang="en-US" dirty="0"/>
              <a:t> videos</a:t>
            </a:r>
            <a:r>
              <a:rPr lang="en-GB" dirty="0"/>
              <a:t>, papers, developer</a:t>
            </a:r>
            <a:r>
              <a:rPr lang="zh-CN" altLang="en-US" dirty="0"/>
              <a:t> </a:t>
            </a:r>
            <a:r>
              <a:rPr lang="en-GB" altLang="zh-CN" dirty="0"/>
              <a:t>…..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60477" y="1434210"/>
            <a:ext cx="5373684" cy="380867"/>
          </a:xfrm>
        </p:spPr>
        <p:txBody>
          <a:bodyPr/>
          <a:lstStyle/>
          <a:p>
            <a:r>
              <a:rPr lang="en-US" sz="2800" dirty="0"/>
              <a:t> What</a:t>
            </a:r>
            <a:r>
              <a:rPr lang="zh-CN" altLang="en-US" sz="2800" dirty="0"/>
              <a:t> </a:t>
            </a:r>
            <a:r>
              <a:rPr lang="en-US" altLang="zh-CN" sz="2800" dirty="0"/>
              <a:t>I</a:t>
            </a:r>
            <a:r>
              <a:rPr lang="zh-CN" altLang="en-US" sz="2800" dirty="0"/>
              <a:t> </a:t>
            </a:r>
            <a:r>
              <a:rPr lang="en-US" altLang="zh-CN" sz="2800" dirty="0"/>
              <a:t>have</a:t>
            </a:r>
            <a:r>
              <a:rPr lang="zh-CN" altLang="en-US" sz="2800" dirty="0"/>
              <a:t> </a:t>
            </a:r>
            <a:r>
              <a:rPr lang="en-US" altLang="zh-CN" sz="2800" dirty="0"/>
              <a:t>learned…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2341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83" y="2251"/>
            <a:ext cx="7718087" cy="514349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1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 flipV="1">
            <a:off x="-2914019" y="0"/>
            <a:ext cx="8150773" cy="5218386"/>
          </a:xfrm>
          <a:custGeom>
            <a:avLst/>
            <a:gdLst>
              <a:gd name="connsiteX0" fmla="*/ 5336628 w 8150773"/>
              <a:gd name="connsiteY0" fmla="*/ 0 h 5218386"/>
              <a:gd name="connsiteX1" fmla="*/ 0 w 8150773"/>
              <a:gd name="connsiteY1" fmla="*/ 0 h 5218386"/>
              <a:gd name="connsiteX2" fmla="*/ 0 w 8150773"/>
              <a:gd name="connsiteY2" fmla="*/ 5218386 h 5218386"/>
              <a:gd name="connsiteX3" fmla="*/ 8150773 w 8150773"/>
              <a:gd name="connsiteY3" fmla="*/ 5218386 h 5218386"/>
              <a:gd name="connsiteX4" fmla="*/ 5336628 w 8150773"/>
              <a:gd name="connsiteY4" fmla="*/ 0 h 521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0773" h="5218386">
                <a:moveTo>
                  <a:pt x="5336628" y="0"/>
                </a:moveTo>
                <a:lnTo>
                  <a:pt x="0" y="0"/>
                </a:lnTo>
                <a:lnTo>
                  <a:pt x="0" y="5218386"/>
                </a:lnTo>
                <a:lnTo>
                  <a:pt x="8150773" y="5218386"/>
                </a:lnTo>
                <a:lnTo>
                  <a:pt x="5336628" y="0"/>
                </a:lnTo>
                <a:close/>
              </a:path>
            </a:pathLst>
          </a:custGeom>
          <a:solidFill>
            <a:srgbClr val="7ECB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61253" y="3916074"/>
            <a:ext cx="19080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077375" y="-1154097"/>
            <a:ext cx="3506679" cy="650733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540869" y="813946"/>
            <a:ext cx="2873075" cy="22097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E17420"/>
                </a:solidFill>
                <a:latin typeface="+mn-lt"/>
              </a:rPr>
              <a:t>THANK</a:t>
            </a:r>
            <a:r>
              <a:rPr lang="zh-CN" altLang="en-US" sz="2800" dirty="0">
                <a:solidFill>
                  <a:srgbClr val="E17420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E17420"/>
                </a:solidFill>
                <a:latin typeface="+mn-lt"/>
              </a:rPr>
              <a:t>YOU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+mn-lt"/>
              </a:rPr>
              <a:t>Robin, Lei, Ryan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+mn-lt"/>
              </a:rPr>
              <a:t>Felix Krueger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en-US" sz="2800" dirty="0" err="1">
                <a:latin typeface="+mn-lt"/>
              </a:rPr>
              <a:t>Jie</a:t>
            </a:r>
            <a:r>
              <a:rPr lang="en-US" sz="2800" dirty="0">
                <a:latin typeface="+mn-lt"/>
              </a:rPr>
              <a:t> Zhang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0869" y="4098976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0" i="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SHUYA </a:t>
            </a:r>
          </a:p>
        </p:txBody>
      </p:sp>
    </p:spTree>
    <p:extLst>
      <p:ext uri="{BB962C8B-B14F-4D97-AF65-F5344CB8AC3E}">
        <p14:creationId xmlns:p14="http://schemas.microsoft.com/office/powerpoint/2010/main" val="3370439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B5474-E259-5C43-B5F7-9687D9708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189"/>
            <a:ext cx="9144000" cy="41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44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83" y="2251"/>
            <a:ext cx="7718087" cy="514349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1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 flipV="1">
            <a:off x="-2990219" y="0"/>
            <a:ext cx="8150773" cy="5218386"/>
          </a:xfrm>
          <a:custGeom>
            <a:avLst/>
            <a:gdLst>
              <a:gd name="connsiteX0" fmla="*/ 5336628 w 8150773"/>
              <a:gd name="connsiteY0" fmla="*/ 0 h 5218386"/>
              <a:gd name="connsiteX1" fmla="*/ 0 w 8150773"/>
              <a:gd name="connsiteY1" fmla="*/ 0 h 5218386"/>
              <a:gd name="connsiteX2" fmla="*/ 0 w 8150773"/>
              <a:gd name="connsiteY2" fmla="*/ 5218386 h 5218386"/>
              <a:gd name="connsiteX3" fmla="*/ 8150773 w 8150773"/>
              <a:gd name="connsiteY3" fmla="*/ 5218386 h 5218386"/>
              <a:gd name="connsiteX4" fmla="*/ 5336628 w 8150773"/>
              <a:gd name="connsiteY4" fmla="*/ 0 h 521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0773" h="5218386">
                <a:moveTo>
                  <a:pt x="5336628" y="0"/>
                </a:moveTo>
                <a:lnTo>
                  <a:pt x="0" y="0"/>
                </a:lnTo>
                <a:lnTo>
                  <a:pt x="0" y="5218386"/>
                </a:lnTo>
                <a:lnTo>
                  <a:pt x="8150773" y="5218386"/>
                </a:lnTo>
                <a:lnTo>
                  <a:pt x="5336628" y="0"/>
                </a:lnTo>
                <a:close/>
              </a:path>
            </a:pathLst>
          </a:custGeom>
          <a:solidFill>
            <a:srgbClr val="7ECB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61253" y="3916074"/>
            <a:ext cx="19080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077375" y="-1154097"/>
            <a:ext cx="3506679" cy="650733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647483" y="902722"/>
            <a:ext cx="2859783" cy="22282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dirty="0">
                <a:latin typeface="+mn-lt"/>
              </a:rPr>
              <a:t>Supplementary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+mn-lt"/>
              </a:rPr>
              <a:t>Materials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0869" y="4098976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0" i="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SHUYA </a:t>
            </a:r>
          </a:p>
        </p:txBody>
      </p:sp>
    </p:spTree>
    <p:extLst>
      <p:ext uri="{BB962C8B-B14F-4D97-AF65-F5344CB8AC3E}">
        <p14:creationId xmlns:p14="http://schemas.microsoft.com/office/powerpoint/2010/main" val="1442065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13656" y="791031"/>
            <a:ext cx="5278211" cy="3252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7ECBB6"/>
                </a:solidFill>
                <a:latin typeface="+mn-lt"/>
              </a:rPr>
              <a:t>Cabsau</a:t>
            </a:r>
            <a:r>
              <a:rPr lang="en-US" dirty="0">
                <a:solidFill>
                  <a:srgbClr val="7ECBB6"/>
                </a:solidFill>
                <a:latin typeface="+mn-lt"/>
              </a:rPr>
              <a:t> R1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CFEA7F-8203-174C-8B50-EFE715E1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213" y="1116324"/>
            <a:ext cx="5003063" cy="37822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C78A6E-DA5F-F74E-A7A1-AD2EF282F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2" y="1791038"/>
            <a:ext cx="4208905" cy="2314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43C7A-9DFC-F545-904D-62C7AF3C282D}"/>
              </a:ext>
            </a:extLst>
          </p:cNvPr>
          <p:cNvSpPr txBox="1"/>
          <p:nvPr/>
        </p:nvSpPr>
        <p:spPr>
          <a:xfrm>
            <a:off x="1513114" y="87085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AD396-9D82-214B-BF3E-AE7AF3A391DF}"/>
              </a:ext>
            </a:extLst>
          </p:cNvPr>
          <p:cNvSpPr txBox="1"/>
          <p:nvPr/>
        </p:nvSpPr>
        <p:spPr>
          <a:xfrm>
            <a:off x="1349829" y="87085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0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786BE-E3BB-C845-BAF6-37E6B8DF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" y="40824"/>
            <a:ext cx="3137457" cy="2351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E6BF7F-41C6-1643-BA6C-46BBA25A3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99" y="40824"/>
            <a:ext cx="3149401" cy="2351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A63D8-C582-9748-8494-2B353DF9C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220" y="40824"/>
            <a:ext cx="3139780" cy="2334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83E73-83F3-B840-A544-CEEEA9D67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99" y="2687837"/>
            <a:ext cx="3000948" cy="2274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83F79A-9DB7-5347-93EA-2F8AD5D8B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402" y="2740169"/>
            <a:ext cx="3000948" cy="2282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D78F11-6065-DE44-8B6A-D3AAA0709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6900" y="2767691"/>
            <a:ext cx="3002293" cy="22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en-US" dirty="0" err="1"/>
              <a:t>Jhg</a:t>
            </a:r>
            <a:r>
              <a:rPr lang="en-US" dirty="0"/>
              <a:t> </a:t>
            </a:r>
            <a:r>
              <a:rPr lang="en-US" dirty="0" err="1"/>
              <a:t>gh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2E9C5-0202-924B-85D0-9E347669B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2" y="1220107"/>
            <a:ext cx="4445000" cy="322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0B78E-F7F3-9145-BE3F-F4539B21B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64" y="1375681"/>
            <a:ext cx="4189036" cy="3070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B1A32C-E2A4-EB46-A1E1-AE50BB313901}"/>
              </a:ext>
            </a:extLst>
          </p:cNvPr>
          <p:cNvSpPr txBox="1"/>
          <p:nvPr/>
        </p:nvSpPr>
        <p:spPr>
          <a:xfrm>
            <a:off x="293913" y="577342"/>
            <a:ext cx="3341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GB" altLang="zh-CN" sz="2400" dirty="0"/>
              <a:t>like 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0725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13656" y="791031"/>
            <a:ext cx="5278211" cy="3252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7ECBB6"/>
                </a:solidFill>
                <a:latin typeface="+mn-lt"/>
              </a:rPr>
              <a:t>Cabsau</a:t>
            </a:r>
            <a:r>
              <a:rPr lang="en-US" dirty="0">
                <a:solidFill>
                  <a:srgbClr val="7ECBB6"/>
                </a:solidFill>
                <a:latin typeface="+mn-lt"/>
              </a:rPr>
              <a:t> R2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43C7A-9DFC-F545-904D-62C7AF3C282D}"/>
              </a:ext>
            </a:extLst>
          </p:cNvPr>
          <p:cNvSpPr txBox="1"/>
          <p:nvPr/>
        </p:nvSpPr>
        <p:spPr>
          <a:xfrm>
            <a:off x="1513114" y="87085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E70AA-6079-5C4B-BAA9-DBDB3D56A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6" y="1883228"/>
            <a:ext cx="4229649" cy="2289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274C7-C8AF-704B-A0AF-64FBB60AC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72" y="1262141"/>
            <a:ext cx="4982166" cy="371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24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CAFFA-0817-5B49-8D13-A89F9DB6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41410" cy="208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F2F735-FB3B-B147-9442-B784F2B73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99" y="0"/>
            <a:ext cx="2784790" cy="2084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5DCB68-4945-4848-8C64-13CAEDAC8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378" y="0"/>
            <a:ext cx="2784790" cy="2123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5A8D7-9A99-F34B-ABD8-79AB5FF02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571750"/>
            <a:ext cx="3084999" cy="2329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71951-3658-2841-9712-4206A3E83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810" y="2571750"/>
            <a:ext cx="3070815" cy="2329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41262-CF26-EE47-8A41-25AB41BF69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365" y="2610417"/>
            <a:ext cx="3070816" cy="23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3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en-US" dirty="0" err="1"/>
              <a:t>Jhg</a:t>
            </a:r>
            <a:r>
              <a:rPr lang="en-US" dirty="0"/>
              <a:t> </a:t>
            </a:r>
            <a:r>
              <a:rPr lang="en-US" dirty="0" err="1"/>
              <a:t>gh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5F20C7-CE96-D74E-BC5D-A3186E7CA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715"/>
            <a:ext cx="4210803" cy="231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FAB96-5B2F-2041-A448-BBF939260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161" y="1297211"/>
            <a:ext cx="5122839" cy="3846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D44646-3B50-CA41-8557-338D6A009E8D}"/>
              </a:ext>
            </a:extLst>
          </p:cNvPr>
          <p:cNvSpPr txBox="1"/>
          <p:nvPr/>
        </p:nvSpPr>
        <p:spPr>
          <a:xfrm>
            <a:off x="1132114" y="11974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201E72-331F-984F-88D3-B9FC12E5E70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3656" y="791031"/>
            <a:ext cx="5278211" cy="3252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7ECBB6"/>
                </a:solidFill>
                <a:latin typeface="+mn-lt"/>
              </a:rPr>
              <a:t>Cabsau</a:t>
            </a:r>
            <a:r>
              <a:rPr lang="en-US" dirty="0">
                <a:solidFill>
                  <a:srgbClr val="7ECBB6"/>
                </a:solidFill>
                <a:latin typeface="+mn-lt"/>
              </a:rPr>
              <a:t> R1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4E04C-8635-BC49-833E-8920607CB653}"/>
              </a:ext>
            </a:extLst>
          </p:cNvPr>
          <p:cNvSpPr txBox="1"/>
          <p:nvPr/>
        </p:nvSpPr>
        <p:spPr>
          <a:xfrm>
            <a:off x="1132114" y="7910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26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E2A3CA-4F17-FF47-AA31-347D7CDA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155123"/>
            <a:ext cx="9144000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BD122B-5C09-E74B-BC59-D87BF7BC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6" y="3057160"/>
            <a:ext cx="9144000" cy="19012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684DA-48F6-D546-BDDD-1A3EFCED5D1A}"/>
              </a:ext>
            </a:extLst>
          </p:cNvPr>
          <p:cNvSpPr txBox="1"/>
          <p:nvPr/>
        </p:nvSpPr>
        <p:spPr>
          <a:xfrm>
            <a:off x="1796143" y="2612521"/>
            <a:ext cx="513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2"/>
                </a:solidFill>
              </a:rPr>
              <a:t>Bismark</a:t>
            </a:r>
            <a:r>
              <a:rPr lang="en-US" sz="1600" dirty="0">
                <a:solidFill>
                  <a:schemeClr val="accent2"/>
                </a:solidFill>
              </a:rPr>
              <a:t> Alignment Stats Summary</a:t>
            </a:r>
          </a:p>
        </p:txBody>
      </p:sp>
    </p:spTree>
    <p:extLst>
      <p:ext uri="{BB962C8B-B14F-4D97-AF65-F5344CB8AC3E}">
        <p14:creationId xmlns:p14="http://schemas.microsoft.com/office/powerpoint/2010/main" val="299777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86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1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34C86-BAF5-704A-9FDF-4ADF6CD7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1" y="324755"/>
            <a:ext cx="3657604" cy="243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0EC8B-51BC-B243-82F3-8B7808F41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9" y="2674983"/>
            <a:ext cx="3657606" cy="2438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3D53CC-0164-074E-AF2D-AF65CD222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715" y="1543956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0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39BF5-2080-1E4D-B558-5BDD0DE9C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259"/>
            <a:ext cx="3071405" cy="2047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5BECD-1D4D-0A40-AA75-53934DB09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190" y="261259"/>
            <a:ext cx="3071405" cy="20476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8B692-0DA3-CE4B-B801-3C4DCC3F1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595" y="261259"/>
            <a:ext cx="3071405" cy="20476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8C6647-9272-6D47-90BD-1625FEAD7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834638"/>
            <a:ext cx="3071405" cy="20476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5C21B5-3108-2C4C-A36E-C0BB57A87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594" y="2834637"/>
            <a:ext cx="3071406" cy="2047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1697DD-14BA-5743-97A7-A3762B4EA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1191" y="2834638"/>
            <a:ext cx="3071406" cy="204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6B7BA-D89A-6943-91A9-4716D96AA82B}"/>
              </a:ext>
            </a:extLst>
          </p:cNvPr>
          <p:cNvSpPr txBox="1"/>
          <p:nvPr/>
        </p:nvSpPr>
        <p:spPr>
          <a:xfrm>
            <a:off x="1306286" y="19594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B18C9-B052-6D4C-836E-9119E3B9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08363"/>
            <a:ext cx="6614705" cy="4409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A2B2E-EEA9-4A41-892A-9B23CED62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120" y="1547404"/>
            <a:ext cx="2052879" cy="1754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E1C39-1B68-8E48-B6F8-69867D3E8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668" y="3507377"/>
            <a:ext cx="2071332" cy="14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9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84242" y="1956565"/>
            <a:ext cx="7642141" cy="2462958"/>
          </a:xfrm>
        </p:spPr>
        <p:txBody>
          <a:bodyPr/>
          <a:lstStyle/>
          <a:p>
            <a:r>
              <a:rPr lang="en-US" dirty="0"/>
              <a:t>Overall</a:t>
            </a:r>
            <a:r>
              <a:rPr lang="en-GB" dirty="0"/>
              <a:t>,</a:t>
            </a:r>
            <a:r>
              <a:rPr lang="en-US" dirty="0"/>
              <a:t> WGBS data quality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en-GB" altLang="zh-CN" dirty="0"/>
              <a:t> (except </a:t>
            </a:r>
            <a:r>
              <a:rPr lang="en-GB" altLang="zh-CN" dirty="0" err="1"/>
              <a:t>pinot.n.aus</a:t>
            </a:r>
            <a:r>
              <a:rPr lang="en-GB" altLang="zh-CN" dirty="0"/>
              <a:t>). Quality </a:t>
            </a:r>
            <a:r>
              <a:rPr lang="en-GB" altLang="zh-CN" dirty="0" err="1"/>
              <a:t>Phred</a:t>
            </a:r>
            <a:r>
              <a:rPr lang="en-GB" altLang="zh-CN" dirty="0"/>
              <a:t> score are 30</a:t>
            </a:r>
            <a:r>
              <a:rPr lang="en-US" altLang="zh-CN" dirty="0"/>
              <a:t>-40</a:t>
            </a:r>
            <a:r>
              <a:rPr lang="en-GB" altLang="zh-CN" dirty="0"/>
              <a:t>(above 25)</a:t>
            </a:r>
            <a:r>
              <a:rPr lang="en-US" altLang="zh-CN" dirty="0"/>
              <a:t> . </a:t>
            </a:r>
          </a:p>
          <a:p>
            <a:r>
              <a:rPr lang="en-US" altLang="zh-CN" dirty="0">
                <a:sym typeface="Wingdings" pitchFamily="2" charset="2"/>
              </a:rPr>
              <a:t>Duplication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Ratio</a:t>
            </a:r>
            <a:r>
              <a:rPr lang="en-GB" altLang="zh-CN" dirty="0">
                <a:sym typeface="Wingdings" pitchFamily="2" charset="2"/>
              </a:rPr>
              <a:t>: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from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30%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to 40 %</a:t>
            </a:r>
          </a:p>
          <a:p>
            <a:r>
              <a:rPr lang="en-GB" altLang="zh-CN" dirty="0">
                <a:sym typeface="Wingdings" pitchFamily="2" charset="2"/>
              </a:rPr>
              <a:t>GC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content</a:t>
            </a:r>
            <a:r>
              <a:rPr lang="en-GB" altLang="zh-CN" dirty="0">
                <a:sym typeface="Wingdings" pitchFamily="2" charset="2"/>
              </a:rPr>
              <a:t>: from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30%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GB" altLang="zh-CN" dirty="0">
                <a:sym typeface="Wingdings" pitchFamily="2" charset="2"/>
              </a:rPr>
              <a:t>to 40 %</a:t>
            </a:r>
          </a:p>
          <a:p>
            <a:r>
              <a:rPr lang="en-GB" dirty="0">
                <a:sym typeface="Wingdings" pitchFamily="2" charset="2"/>
              </a:rPr>
              <a:t>Reads length: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GB" dirty="0">
                <a:sym typeface="Wingdings" pitchFamily="2" charset="2"/>
              </a:rPr>
              <a:t>151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GB" dirty="0">
                <a:sym typeface="Wingdings" pitchFamily="2" charset="2"/>
              </a:rPr>
              <a:t>bp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Adapter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content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–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abnormal 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 Remove adapters</a:t>
            </a:r>
          </a:p>
          <a:p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Per base sequence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content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Bisulfite</a:t>
            </a:r>
            <a:r>
              <a:rPr lang="zh-CN" alt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sequencing</a:t>
            </a:r>
          </a:p>
          <a:p>
            <a:endParaRPr lang="en-GB" altLang="zh-CN" dirty="0">
              <a:sym typeface="Wingdings" pitchFamily="2" charset="2"/>
            </a:endParaRPr>
          </a:p>
          <a:p>
            <a:endParaRPr lang="en-US" altLang="zh-CN" dirty="0">
              <a:sym typeface="Wingdings" pitchFamily="2" charset="2"/>
            </a:endParaRPr>
          </a:p>
          <a:p>
            <a:endParaRPr lang="en-US" altLang="zh-CN" dirty="0">
              <a:sym typeface="Wingdings" pitchFamily="2" charset="2"/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84242" y="1499500"/>
            <a:ext cx="5030784" cy="38086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6458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3503" y="1978812"/>
            <a:ext cx="7843812" cy="1122966"/>
          </a:xfrm>
        </p:spPr>
        <p:txBody>
          <a:bodyPr/>
          <a:lstStyle/>
          <a:p>
            <a:pPr algn="ctr"/>
            <a:r>
              <a:rPr lang="en-US" dirty="0"/>
              <a:t>Step</a:t>
            </a:r>
            <a:r>
              <a:rPr lang="zh-CN" altLang="en-US" dirty="0"/>
              <a:t> </a:t>
            </a:r>
            <a:r>
              <a:rPr lang="en-GB" altLang="zh-CN" dirty="0"/>
              <a:t>Two: C</a:t>
            </a:r>
            <a:r>
              <a:rPr lang="en-US" altLang="zh-CN" dirty="0" err="1"/>
              <a:t>utadapters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047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1F10524A0A394EB210B83DE79501A3" ma:contentTypeVersion="2" ma:contentTypeDescription="Create a new document." ma:contentTypeScope="" ma:versionID="9e2085a2e2c40aaa867ca7e8461880de">
  <xsd:schema xmlns:xsd="http://www.w3.org/2001/XMLSchema" xmlns:xs="http://www.w3.org/2001/XMLSchema" xmlns:p="http://schemas.microsoft.com/office/2006/metadata/properties" xmlns:ns2="97a246a3-032c-4b2e-92e1-dbf3b776407a" targetNamespace="http://schemas.microsoft.com/office/2006/metadata/properties" ma:root="true" ma:fieldsID="07fa38d5f43c145f8a4e175109be73e3" ns2:_="">
    <xsd:import namespace="97a246a3-032c-4b2e-92e1-dbf3b77640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a246a3-032c-4b2e-92e1-dbf3b77640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4FA5BF-C886-4720-A507-A018326F72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a246a3-032c-4b2e-92e1-dbf3b77640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E662DA-BF5A-4926-82F5-B8D06C65FD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EE91C0-605A-4257-9A9A-4E47CA8B965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13319</TotalTime>
  <Words>3193</Words>
  <Application>Microsoft Macintosh PowerPoint</Application>
  <PresentationFormat>On-screen Show (16:9)</PresentationFormat>
  <Paragraphs>426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Avenir Next Demi Bold</vt:lpstr>
      <vt:lpstr>Calibri</vt:lpstr>
      <vt:lpstr>Office Theme</vt:lpstr>
      <vt:lpstr>PowerPoint Presentation</vt:lpstr>
      <vt:lpstr>PowerPoint Presentation</vt:lpstr>
      <vt:lpstr>Step One: Quality Control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Two: Cutadapters   </vt:lpstr>
      <vt:lpstr>PowerPoint Presentation</vt:lpstr>
      <vt:lpstr>PowerPoint Presentation</vt:lpstr>
      <vt:lpstr>PowerPoint Presentation</vt:lpstr>
      <vt:lpstr>Step Three: Quality Control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Four: Alignment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Five: Deduplication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Kerry Mawby</dc:creator>
  <cp:lastModifiedBy>ZHANG SHUYA</cp:lastModifiedBy>
  <cp:revision>247</cp:revision>
  <dcterms:created xsi:type="dcterms:W3CDTF">2017-04-05T11:04:35Z</dcterms:created>
  <dcterms:modified xsi:type="dcterms:W3CDTF">2020-12-16T00:56:32Z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0x010100BB1F10524A0A394EB210B83DE79501A3</vt:lpwstr>
  </property>
</Properties>
</file>